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58" r:id="rId4"/>
    <p:sldId id="256" r:id="rId5"/>
    <p:sldId id="262" r:id="rId6"/>
    <p:sldId id="263" r:id="rId7"/>
    <p:sldId id="264" r:id="rId8"/>
    <p:sldId id="265" r:id="rId9"/>
    <p:sldId id="269" r:id="rId10"/>
    <p:sldId id="266" r:id="rId11"/>
    <p:sldId id="267" r:id="rId12"/>
    <p:sldId id="268" r:id="rId13"/>
    <p:sldId id="270" r:id="rId14"/>
    <p:sldId id="260" r:id="rId15"/>
    <p:sldId id="273" r:id="rId16"/>
    <p:sldId id="274" r:id="rId17"/>
    <p:sldId id="281" r:id="rId18"/>
    <p:sldId id="275" r:id="rId19"/>
    <p:sldId id="276" r:id="rId20"/>
    <p:sldId id="277" r:id="rId21"/>
    <p:sldId id="278" r:id="rId22"/>
    <p:sldId id="279" r:id="rId23"/>
    <p:sldId id="280" r:id="rId24"/>
    <p:sldId id="284" r:id="rId25"/>
    <p:sldId id="282" r:id="rId26"/>
    <p:sldId id="283" r:id="rId27"/>
    <p:sldId id="285" r:id="rId28"/>
  </p:sldIdLst>
  <p:sldSz cx="9144000" cy="6858000" type="screen4x3"/>
  <p:notesSz cx="6797675" cy="9926638"/>
  <p:defaultTextStyle>
    <a:defPPr>
      <a:defRPr lang="tr-TR"/>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609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7"/>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90" indent="0" algn="ctr">
              <a:buNone/>
              <a:defRPr>
                <a:solidFill>
                  <a:schemeClr val="tx1">
                    <a:tint val="75000"/>
                  </a:schemeClr>
                </a:solidFill>
              </a:defRPr>
            </a:lvl2pPr>
            <a:lvl3pPr marL="914180" indent="0" algn="ctr">
              <a:buNone/>
              <a:defRPr>
                <a:solidFill>
                  <a:schemeClr val="tx1">
                    <a:tint val="75000"/>
                  </a:schemeClr>
                </a:solidFill>
              </a:defRPr>
            </a:lvl3pPr>
            <a:lvl4pPr marL="1371270" indent="0" algn="ctr">
              <a:buNone/>
              <a:defRPr>
                <a:solidFill>
                  <a:schemeClr val="tx1">
                    <a:tint val="75000"/>
                  </a:schemeClr>
                </a:solidFill>
              </a:defRPr>
            </a:lvl4pPr>
            <a:lvl5pPr marL="1828361" indent="0" algn="ctr">
              <a:buNone/>
              <a:defRPr>
                <a:solidFill>
                  <a:schemeClr val="tx1">
                    <a:tint val="75000"/>
                  </a:schemeClr>
                </a:solidFill>
              </a:defRPr>
            </a:lvl5pPr>
            <a:lvl6pPr marL="2285451" indent="0" algn="ctr">
              <a:buNone/>
              <a:defRPr>
                <a:solidFill>
                  <a:schemeClr val="tx1">
                    <a:tint val="75000"/>
                  </a:schemeClr>
                </a:solidFill>
              </a:defRPr>
            </a:lvl6pPr>
            <a:lvl7pPr marL="2742542" indent="0" algn="ctr">
              <a:buNone/>
              <a:defRPr>
                <a:solidFill>
                  <a:schemeClr val="tx1">
                    <a:tint val="75000"/>
                  </a:schemeClr>
                </a:solidFill>
              </a:defRPr>
            </a:lvl7pPr>
            <a:lvl8pPr marL="3199632" indent="0" algn="ctr">
              <a:buNone/>
              <a:defRPr>
                <a:solidFill>
                  <a:schemeClr val="tx1">
                    <a:tint val="75000"/>
                  </a:schemeClr>
                </a:solidFill>
              </a:defRPr>
            </a:lvl8pPr>
            <a:lvl9pPr marL="3656722"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40"/>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40"/>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2"/>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90" indent="0">
              <a:buNone/>
              <a:defRPr sz="1800">
                <a:solidFill>
                  <a:schemeClr val="tx1">
                    <a:tint val="75000"/>
                  </a:schemeClr>
                </a:solidFill>
              </a:defRPr>
            </a:lvl2pPr>
            <a:lvl3pPr marL="914180" indent="0">
              <a:buNone/>
              <a:defRPr sz="1600">
                <a:solidFill>
                  <a:schemeClr val="tx1">
                    <a:tint val="75000"/>
                  </a:schemeClr>
                </a:solidFill>
              </a:defRPr>
            </a:lvl3pPr>
            <a:lvl4pPr marL="1371270" indent="0">
              <a:buNone/>
              <a:defRPr sz="1400">
                <a:solidFill>
                  <a:schemeClr val="tx1">
                    <a:tint val="75000"/>
                  </a:schemeClr>
                </a:solidFill>
              </a:defRPr>
            </a:lvl4pPr>
            <a:lvl5pPr marL="1828361" indent="0">
              <a:buNone/>
              <a:defRPr sz="1400">
                <a:solidFill>
                  <a:schemeClr val="tx1">
                    <a:tint val="75000"/>
                  </a:schemeClr>
                </a:solidFill>
              </a:defRPr>
            </a:lvl5pPr>
            <a:lvl6pPr marL="2285451" indent="0">
              <a:buNone/>
              <a:defRPr sz="1400">
                <a:solidFill>
                  <a:schemeClr val="tx1">
                    <a:tint val="75000"/>
                  </a:schemeClr>
                </a:solidFill>
              </a:defRPr>
            </a:lvl6pPr>
            <a:lvl7pPr marL="2742542" indent="0">
              <a:buNone/>
              <a:defRPr sz="1400">
                <a:solidFill>
                  <a:schemeClr val="tx1">
                    <a:tint val="75000"/>
                  </a:schemeClr>
                </a:solidFill>
              </a:defRPr>
            </a:lvl7pPr>
            <a:lvl8pPr marL="3199632" indent="0">
              <a:buNone/>
              <a:defRPr sz="1400">
                <a:solidFill>
                  <a:schemeClr val="tx1">
                    <a:tint val="75000"/>
                  </a:schemeClr>
                </a:solidFill>
              </a:defRPr>
            </a:lvl8pPr>
            <a:lvl9pPr marL="3656722"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7" y="1535113"/>
            <a:ext cx="4041775" cy="639762"/>
          </a:xfrm>
        </p:spPr>
        <p:txBody>
          <a:bodyPr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1" indent="0">
              <a:buNone/>
              <a:defRPr sz="1600" b="1"/>
            </a:lvl5pPr>
            <a:lvl6pPr marL="2285451" indent="0">
              <a:buNone/>
              <a:defRPr sz="1600" b="1"/>
            </a:lvl6pPr>
            <a:lvl7pPr marL="2742542" indent="0">
              <a:buNone/>
              <a:defRPr sz="1600" b="1"/>
            </a:lvl7pPr>
            <a:lvl8pPr marL="3199632" indent="0">
              <a:buNone/>
              <a:defRPr sz="1600" b="1"/>
            </a:lvl8pPr>
            <a:lvl9pPr marL="3656722"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1"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1" y="1435101"/>
            <a:ext cx="3008313" cy="4691063"/>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090" indent="0">
              <a:buNone/>
              <a:defRPr sz="2800"/>
            </a:lvl2pPr>
            <a:lvl3pPr marL="914180" indent="0">
              <a:buNone/>
              <a:defRPr sz="2400"/>
            </a:lvl3pPr>
            <a:lvl4pPr marL="1371270" indent="0">
              <a:buNone/>
              <a:defRPr sz="2000"/>
            </a:lvl4pPr>
            <a:lvl5pPr marL="1828361" indent="0">
              <a:buNone/>
              <a:defRPr sz="2000"/>
            </a:lvl5pPr>
            <a:lvl6pPr marL="2285451" indent="0">
              <a:buNone/>
              <a:defRPr sz="2000"/>
            </a:lvl6pPr>
            <a:lvl7pPr marL="2742542" indent="0">
              <a:buNone/>
              <a:defRPr sz="2000"/>
            </a:lvl7pPr>
            <a:lvl8pPr marL="3199632" indent="0">
              <a:buNone/>
              <a:defRPr sz="2000"/>
            </a:lvl8pPr>
            <a:lvl9pPr marL="3656722"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090" indent="0">
              <a:buNone/>
              <a:defRPr sz="1200"/>
            </a:lvl2pPr>
            <a:lvl3pPr marL="914180" indent="0">
              <a:buNone/>
              <a:defRPr sz="1000"/>
            </a:lvl3pPr>
            <a:lvl4pPr marL="1371270" indent="0">
              <a:buNone/>
              <a:defRPr sz="900"/>
            </a:lvl4pPr>
            <a:lvl5pPr marL="1828361" indent="0">
              <a:buNone/>
              <a:defRPr sz="900"/>
            </a:lvl5pPr>
            <a:lvl6pPr marL="2285451" indent="0">
              <a:buNone/>
              <a:defRPr sz="900"/>
            </a:lvl6pPr>
            <a:lvl7pPr marL="2742542" indent="0">
              <a:buNone/>
              <a:defRPr sz="900"/>
            </a:lvl7pPr>
            <a:lvl8pPr marL="3199632" indent="0">
              <a:buNone/>
              <a:defRPr sz="900"/>
            </a:lvl8pPr>
            <a:lvl9pPr marL="3656722"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14.07.2012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18" tIns="45710" rIns="91418" bIns="4571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1"/>
            <a:ext cx="8229600" cy="4525963"/>
          </a:xfrm>
          <a:prstGeom prst="rect">
            <a:avLst/>
          </a:prstGeom>
        </p:spPr>
        <p:txBody>
          <a:bodyPr vert="horz" lIns="91418" tIns="45710" rIns="91418" bIns="4571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2"/>
            <a:ext cx="2133600" cy="365125"/>
          </a:xfrm>
          <a:prstGeom prst="rect">
            <a:avLst/>
          </a:prstGeom>
        </p:spPr>
        <p:txBody>
          <a:bodyPr vert="horz" lIns="91418" tIns="45710" rIns="91418" bIns="45710" rtlCol="0" anchor="ctr"/>
          <a:lstStyle>
            <a:lvl1pPr algn="l">
              <a:defRPr sz="1200">
                <a:solidFill>
                  <a:schemeClr val="tx1">
                    <a:tint val="75000"/>
                  </a:schemeClr>
                </a:solidFill>
              </a:defRPr>
            </a:lvl1pPr>
          </a:lstStyle>
          <a:p>
            <a:fld id="{D9F75050-0E15-4C5B-92B0-66D068882F1F}" type="datetimeFigureOut">
              <a:rPr lang="tr-TR" smtClean="0"/>
              <a:pPr/>
              <a:t>14.07.2012</a:t>
            </a:fld>
            <a:endParaRPr lang="tr-TR"/>
          </a:p>
        </p:txBody>
      </p:sp>
      <p:sp>
        <p:nvSpPr>
          <p:cNvPr id="5" name="4 Altbilgi Yer Tutucusu"/>
          <p:cNvSpPr>
            <a:spLocks noGrp="1"/>
          </p:cNvSpPr>
          <p:nvPr>
            <p:ph type="ftr" sz="quarter" idx="3"/>
          </p:nvPr>
        </p:nvSpPr>
        <p:spPr>
          <a:xfrm>
            <a:off x="3124200" y="6356352"/>
            <a:ext cx="2895600" cy="365125"/>
          </a:xfrm>
          <a:prstGeom prst="rect">
            <a:avLst/>
          </a:prstGeom>
        </p:spPr>
        <p:txBody>
          <a:bodyPr vert="horz" lIns="91418" tIns="45710" rIns="91418" bIns="4571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2"/>
            <a:ext cx="2133600" cy="365125"/>
          </a:xfrm>
          <a:prstGeom prst="rect">
            <a:avLst/>
          </a:prstGeom>
        </p:spPr>
        <p:txBody>
          <a:bodyPr vert="horz" lIns="91418" tIns="45710" rIns="91418" bIns="4571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180" rtl="0" eaLnBrk="1" latinLnBrk="0" hangingPunct="1">
        <a:spcBef>
          <a:spcPct val="0"/>
        </a:spcBef>
        <a:buNone/>
        <a:defRPr sz="4400" kern="1200">
          <a:solidFill>
            <a:schemeClr val="tx1"/>
          </a:solidFill>
          <a:latin typeface="+mj-lt"/>
          <a:ea typeface="+mj-ea"/>
          <a:cs typeface="+mj-cs"/>
        </a:defRPr>
      </a:lvl1pPr>
    </p:titleStyle>
    <p:bodyStyle>
      <a:lvl1pPr marL="342818" indent="-342818" algn="l" defTabSz="91418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72" indent="-285681" algn="l" defTabSz="91418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26" indent="-228545" algn="l" defTabSz="91418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1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0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99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086"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17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268" indent="-228545" algn="l" defTabSz="91418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1" algn="l" defTabSz="914180" rtl="0" eaLnBrk="1" latinLnBrk="0" hangingPunct="1">
        <a:defRPr sz="1800" kern="1200">
          <a:solidFill>
            <a:schemeClr val="tx1"/>
          </a:solidFill>
          <a:latin typeface="+mn-lt"/>
          <a:ea typeface="+mn-ea"/>
          <a:cs typeface="+mn-cs"/>
        </a:defRPr>
      </a:lvl5pPr>
      <a:lvl6pPr marL="2285451" algn="l" defTabSz="914180" rtl="0" eaLnBrk="1" latinLnBrk="0" hangingPunct="1">
        <a:defRPr sz="1800" kern="1200">
          <a:solidFill>
            <a:schemeClr val="tx1"/>
          </a:solidFill>
          <a:latin typeface="+mn-lt"/>
          <a:ea typeface="+mn-ea"/>
          <a:cs typeface="+mn-cs"/>
        </a:defRPr>
      </a:lvl6pPr>
      <a:lvl7pPr marL="2742542"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2" algn="l" defTabSz="91418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8.jpeg"/><Relationship Id="rId7"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 Resim" descr="kapak.png"/>
          <p:cNvPicPr>
            <a:picLocks noChangeAspect="1"/>
          </p:cNvPicPr>
          <p:nvPr/>
        </p:nvPicPr>
        <p:blipFill>
          <a:blip r:embed="rId2" cstate="print"/>
          <a:srcRect l="1103"/>
          <a:stretch>
            <a:fillRect/>
          </a:stretch>
        </p:blipFill>
        <p:spPr bwMode="auto">
          <a:xfrm>
            <a:off x="-9524" y="0"/>
            <a:ext cx="9153525" cy="548680"/>
          </a:xfrm>
          <a:prstGeom prst="rect">
            <a:avLst/>
          </a:prstGeom>
          <a:noFill/>
          <a:ln w="9525">
            <a:noFill/>
            <a:miter lim="800000"/>
            <a:headEnd/>
            <a:tailEnd/>
          </a:ln>
        </p:spPr>
      </p:pic>
      <p:pic>
        <p:nvPicPr>
          <p:cNvPr id="6" name="7 Resim" descr="kapak.png"/>
          <p:cNvPicPr>
            <a:picLocks noChangeAspect="1"/>
          </p:cNvPicPr>
          <p:nvPr/>
        </p:nvPicPr>
        <p:blipFill>
          <a:blip r:embed="rId3" cstate="print"/>
          <a:srcRect r="1103"/>
          <a:stretch>
            <a:fillRect/>
          </a:stretch>
        </p:blipFill>
        <p:spPr bwMode="auto">
          <a:xfrm>
            <a:off x="-9524" y="6206451"/>
            <a:ext cx="9153525" cy="668646"/>
          </a:xfrm>
          <a:prstGeom prst="rect">
            <a:avLst/>
          </a:prstGeom>
          <a:noFill/>
          <a:ln w="9525">
            <a:noFill/>
            <a:miter lim="800000"/>
            <a:headEnd/>
            <a:tailEnd/>
          </a:ln>
        </p:spPr>
      </p:pic>
      <p:pic>
        <p:nvPicPr>
          <p:cNvPr id="7" name="6 Resim" descr="0.png"/>
          <p:cNvPicPr>
            <a:picLocks noChangeAspect="1"/>
          </p:cNvPicPr>
          <p:nvPr/>
        </p:nvPicPr>
        <p:blipFill>
          <a:blip r:embed="rId4" cstate="print"/>
          <a:stretch>
            <a:fillRect/>
          </a:stretch>
        </p:blipFill>
        <p:spPr>
          <a:xfrm>
            <a:off x="2843808" y="116632"/>
            <a:ext cx="3464633" cy="1258473"/>
          </a:xfrm>
          <a:prstGeom prst="rect">
            <a:avLst/>
          </a:prstGeom>
        </p:spPr>
      </p:pic>
      <p:sp>
        <p:nvSpPr>
          <p:cNvPr id="9" name="8 Yuvarlatılmış Dikdörtgen"/>
          <p:cNvSpPr/>
          <p:nvPr/>
        </p:nvSpPr>
        <p:spPr>
          <a:xfrm>
            <a:off x="2668931" y="6309320"/>
            <a:ext cx="4114743" cy="54868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5306" tIns="32653" rIns="65306" bIns="32653" rtlCol="0" anchor="ctr"/>
          <a:lstStyle/>
          <a:p>
            <a:pPr algn="ctr"/>
            <a:endParaRPr lang="tr-TR"/>
          </a:p>
        </p:txBody>
      </p:sp>
      <p:pic>
        <p:nvPicPr>
          <p:cNvPr id="8" name="7 Resim" descr="logo_group .png"/>
          <p:cNvPicPr>
            <a:picLocks noChangeAspect="1"/>
          </p:cNvPicPr>
          <p:nvPr/>
        </p:nvPicPr>
        <p:blipFill>
          <a:blip r:embed="rId5" cstate="print"/>
          <a:srcRect b="21531"/>
          <a:stretch>
            <a:fillRect/>
          </a:stretch>
        </p:blipFill>
        <p:spPr>
          <a:xfrm>
            <a:off x="3707904" y="6381328"/>
            <a:ext cx="1841347" cy="288732"/>
          </a:xfrm>
          <a:prstGeom prst="rect">
            <a:avLst/>
          </a:prstGeom>
          <a:ln>
            <a:noFill/>
          </a:ln>
          <a:effectLst>
            <a:outerShdw blurRad="190500" algn="tl" rotWithShape="0">
              <a:srgbClr val="000000">
                <a:alpha val="70000"/>
              </a:srgbClr>
            </a:outerShdw>
          </a:effectLst>
        </p:spPr>
      </p:pic>
      <p:pic>
        <p:nvPicPr>
          <p:cNvPr id="11" name="Picture 5" descr="\\192.168.0.13\emlak$\10_Paylasim-Takip\00_INSAAT\02_TOWER\KATALOG_SUNUM\SIIRI_SON\005.jpg"/>
          <p:cNvPicPr>
            <a:picLocks noChangeAspect="1" noChangeArrowheads="1"/>
          </p:cNvPicPr>
          <p:nvPr/>
        </p:nvPicPr>
        <p:blipFill>
          <a:blip r:embed="rId6" cstate="print"/>
          <a:srcRect/>
          <a:stretch>
            <a:fillRect/>
          </a:stretch>
        </p:blipFill>
        <p:spPr bwMode="auto">
          <a:xfrm>
            <a:off x="899592" y="1268760"/>
            <a:ext cx="7839129" cy="504056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764703"/>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2050" name="Picture 2" descr="\\192.168.0.13\emlak$\10_Paylasim-Takip\00_INSAAT\02_TOWER\FOTOLAR ARSA\foto1.jpg"/>
          <p:cNvPicPr>
            <a:picLocks noChangeAspect="1" noChangeArrowheads="1"/>
          </p:cNvPicPr>
          <p:nvPr/>
        </p:nvPicPr>
        <p:blipFill>
          <a:blip r:embed="rId4" cstate="print"/>
          <a:srcRect l="3741"/>
          <a:stretch>
            <a:fillRect/>
          </a:stretch>
        </p:blipFill>
        <p:spPr bwMode="auto">
          <a:xfrm>
            <a:off x="1" y="764704"/>
            <a:ext cx="9144000" cy="537321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764703"/>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3074" name="Picture 2" descr="\\192.168.0.13\emlak$\10_Paylasim-Takip\00_INSAAT\02_TOWER\FOTOLAR ARSA\foto2_cadde2.jpg"/>
          <p:cNvPicPr>
            <a:picLocks noChangeAspect="1" noChangeArrowheads="1"/>
          </p:cNvPicPr>
          <p:nvPr/>
        </p:nvPicPr>
        <p:blipFill>
          <a:blip r:embed="rId4" cstate="print"/>
          <a:srcRect/>
          <a:stretch>
            <a:fillRect/>
          </a:stretch>
        </p:blipFill>
        <p:spPr bwMode="auto">
          <a:xfrm>
            <a:off x="2051720" y="260648"/>
            <a:ext cx="5220072" cy="633937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764703"/>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4098" name="Picture 2" descr="\\192.168.0.13\954221$\0_SATIS PAZARLAMA_GUNCELL\02_INVESTMENT PROJECT\04_ELITE TOWER\Arsa Hava_Foto\06.06.20111\arka\02_arka foto.jpg"/>
          <p:cNvPicPr>
            <a:picLocks noChangeAspect="1" noChangeArrowheads="1"/>
          </p:cNvPicPr>
          <p:nvPr/>
        </p:nvPicPr>
        <p:blipFill>
          <a:blip r:embed="rId4" cstate="print"/>
          <a:srcRect/>
          <a:stretch>
            <a:fillRect/>
          </a:stretch>
        </p:blipFill>
        <p:spPr bwMode="auto">
          <a:xfrm>
            <a:off x="1" y="1019405"/>
            <a:ext cx="9143999" cy="4281802"/>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764703"/>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4" name="Picture 4" descr="\\192.168.0.13\954221$\0_SATIS PAZARLAMA_GUNCELL\02_INVESTMENT PROJECT\04_ELITE TOWER\Arsa Hava_Foto\07.07.2012\DSC_0252.JPG"/>
          <p:cNvPicPr>
            <a:picLocks noChangeAspect="1" noChangeArrowheads="1"/>
          </p:cNvPicPr>
          <p:nvPr/>
        </p:nvPicPr>
        <p:blipFill>
          <a:blip r:embed="rId4" cstate="print"/>
          <a:srcRect/>
          <a:stretch>
            <a:fillRect/>
          </a:stretch>
        </p:blipFill>
        <p:spPr bwMode="auto">
          <a:xfrm>
            <a:off x="-1016" y="332656"/>
            <a:ext cx="9145016" cy="605705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4 Resim" descr="9.jpg"/>
          <p:cNvPicPr>
            <a:picLocks noChangeAspect="1"/>
          </p:cNvPicPr>
          <p:nvPr/>
        </p:nvPicPr>
        <p:blipFill>
          <a:blip r:embed="rId2" cstate="print"/>
          <a:srcRect b="6183"/>
          <a:stretch>
            <a:fillRect/>
          </a:stretch>
        </p:blipFill>
        <p:spPr bwMode="auto">
          <a:xfrm>
            <a:off x="0" y="120948"/>
            <a:ext cx="9144000" cy="6477880"/>
          </a:xfrm>
          <a:prstGeom prst="rect">
            <a:avLst/>
          </a:prstGeom>
          <a:noFill/>
          <a:ln w="9525">
            <a:noFill/>
            <a:miter lim="800000"/>
            <a:headEnd/>
            <a:tailEnd/>
          </a:ln>
        </p:spPr>
      </p:pic>
      <p:pic>
        <p:nvPicPr>
          <p:cNvPr id="16387" name="7 Resim" descr="kapak.png"/>
          <p:cNvPicPr>
            <a:picLocks noChangeAspect="1"/>
          </p:cNvPicPr>
          <p:nvPr/>
        </p:nvPicPr>
        <p:blipFill>
          <a:blip r:embed="rId3" cstate="print"/>
          <a:srcRect/>
          <a:stretch>
            <a:fillRect/>
          </a:stretch>
        </p:blipFill>
        <p:spPr bwMode="auto">
          <a:xfrm>
            <a:off x="1" y="1"/>
            <a:ext cx="9152064" cy="539944"/>
          </a:xfrm>
          <a:prstGeom prst="rect">
            <a:avLst/>
          </a:prstGeom>
          <a:noFill/>
          <a:ln w="9525">
            <a:noFill/>
            <a:miter lim="800000"/>
            <a:headEnd/>
            <a:tailEnd/>
          </a:ln>
        </p:spPr>
      </p:pic>
      <p:pic>
        <p:nvPicPr>
          <p:cNvPr id="16388" name="7 Resim" descr="kapak.png"/>
          <p:cNvPicPr>
            <a:picLocks noChangeAspect="1"/>
          </p:cNvPicPr>
          <p:nvPr/>
        </p:nvPicPr>
        <p:blipFill>
          <a:blip r:embed="rId4" cstate="print"/>
          <a:srcRect/>
          <a:stretch>
            <a:fillRect/>
          </a:stretch>
        </p:blipFill>
        <p:spPr bwMode="auto">
          <a:xfrm>
            <a:off x="0" y="6187031"/>
            <a:ext cx="9144000" cy="6709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6 Metin kutusu"/>
          <p:cNvSpPr txBox="1">
            <a:spLocks noChangeArrowheads="1"/>
          </p:cNvSpPr>
          <p:nvPr/>
        </p:nvSpPr>
        <p:spPr bwMode="auto">
          <a:xfrm>
            <a:off x="147831" y="463631"/>
            <a:ext cx="4738646" cy="2958169"/>
          </a:xfrm>
          <a:prstGeom prst="rect">
            <a:avLst/>
          </a:prstGeom>
          <a:noFill/>
          <a:ln w="9525">
            <a:noFill/>
            <a:miter lim="800000"/>
            <a:headEnd/>
            <a:tailEnd/>
          </a:ln>
        </p:spPr>
        <p:txBody>
          <a:bodyPr lIns="79681" tIns="39840" rIns="79681" bIns="39840">
            <a:spAutoFit/>
          </a:bodyPr>
          <a:lstStyle/>
          <a:p>
            <a:r>
              <a:rPr lang="en-US" sz="1200" b="1" i="1" dirty="0">
                <a:solidFill>
                  <a:schemeClr val="tx2"/>
                </a:solidFill>
              </a:rPr>
              <a:t>Location </a:t>
            </a:r>
            <a:r>
              <a:rPr lang="en-US" sz="800" b="1" i="1" dirty="0">
                <a:solidFill>
                  <a:schemeClr val="tx2"/>
                </a:solidFill>
              </a:rPr>
              <a:t> </a:t>
            </a:r>
          </a:p>
          <a:p>
            <a:endParaRPr lang="en-US" sz="800" dirty="0">
              <a:solidFill>
                <a:schemeClr val="tx2"/>
              </a:solidFill>
            </a:endParaRPr>
          </a:p>
          <a:p>
            <a:r>
              <a:rPr lang="en-US" sz="800" dirty="0">
                <a:solidFill>
                  <a:schemeClr val="tx2"/>
                </a:solidFill>
              </a:rPr>
              <a:t>Arguably </a:t>
            </a:r>
            <a:r>
              <a:rPr lang="en-US" sz="800" dirty="0" err="1">
                <a:solidFill>
                  <a:schemeClr val="tx2"/>
                </a:solidFill>
              </a:rPr>
              <a:t>Alanya’s</a:t>
            </a:r>
            <a:r>
              <a:rPr lang="en-US" sz="800" dirty="0">
                <a:solidFill>
                  <a:schemeClr val="tx2"/>
                </a:solidFill>
              </a:rPr>
              <a:t> most innovative and luxurious city centre residence, Elite Tower </a:t>
            </a:r>
            <a:r>
              <a:rPr lang="tr-TR" sz="800" dirty="0">
                <a:solidFill>
                  <a:schemeClr val="tx2"/>
                </a:solidFill>
              </a:rPr>
              <a:t> </a:t>
            </a:r>
            <a:r>
              <a:rPr lang="en-US" sz="800" dirty="0">
                <a:solidFill>
                  <a:schemeClr val="tx2"/>
                </a:solidFill>
              </a:rPr>
              <a:t>combines stunning, eye-catching aesthetics and </a:t>
            </a:r>
            <a:r>
              <a:rPr lang="tr-TR" sz="800" dirty="0">
                <a:solidFill>
                  <a:schemeClr val="tx2"/>
                </a:solidFill>
              </a:rPr>
              <a:t> </a:t>
            </a:r>
            <a:r>
              <a:rPr lang="en-US" sz="800" dirty="0">
                <a:solidFill>
                  <a:schemeClr val="tx2"/>
                </a:solidFill>
              </a:rPr>
              <a:t>modern,  contemporary living spaces.</a:t>
            </a:r>
          </a:p>
          <a:p>
            <a:r>
              <a:rPr lang="en-US" sz="800" dirty="0">
                <a:solidFill>
                  <a:schemeClr val="tx2"/>
                </a:solidFill>
              </a:rPr>
              <a:t/>
            </a:r>
            <a:br>
              <a:rPr lang="en-US" sz="800" dirty="0">
                <a:solidFill>
                  <a:schemeClr val="tx2"/>
                </a:solidFill>
              </a:rPr>
            </a:br>
            <a:r>
              <a:rPr lang="en-US" sz="800" dirty="0">
                <a:solidFill>
                  <a:schemeClr val="tx2"/>
                </a:solidFill>
              </a:rPr>
              <a:t>Situated on one of the two most commercially important thoroughfares </a:t>
            </a:r>
            <a:r>
              <a:rPr lang="tr-TR" sz="800" dirty="0">
                <a:solidFill>
                  <a:schemeClr val="tx2"/>
                </a:solidFill>
              </a:rPr>
              <a:t> </a:t>
            </a:r>
            <a:r>
              <a:rPr lang="en-US" sz="800" dirty="0">
                <a:solidFill>
                  <a:schemeClr val="tx2"/>
                </a:solidFill>
              </a:rPr>
              <a:t>of this vibrant cosmopolitan city, the Tower offers a unique living experience </a:t>
            </a:r>
            <a:r>
              <a:rPr lang="tr-TR" sz="800" dirty="0">
                <a:solidFill>
                  <a:schemeClr val="tx2"/>
                </a:solidFill>
              </a:rPr>
              <a:t> </a:t>
            </a:r>
            <a:r>
              <a:rPr lang="en-US" sz="800" dirty="0">
                <a:solidFill>
                  <a:schemeClr val="tx2"/>
                </a:solidFill>
              </a:rPr>
              <a:t>for those that consider a central location above all else. All that </a:t>
            </a:r>
            <a:r>
              <a:rPr lang="en-US" sz="800" dirty="0" err="1">
                <a:solidFill>
                  <a:schemeClr val="tx2"/>
                </a:solidFill>
              </a:rPr>
              <a:t>Alanya</a:t>
            </a:r>
            <a:r>
              <a:rPr lang="en-US" sz="800" dirty="0">
                <a:solidFill>
                  <a:schemeClr val="tx2"/>
                </a:solidFill>
              </a:rPr>
              <a:t> has to </a:t>
            </a:r>
            <a:r>
              <a:rPr lang="tr-TR" sz="800" dirty="0">
                <a:solidFill>
                  <a:schemeClr val="tx2"/>
                </a:solidFill>
              </a:rPr>
              <a:t> </a:t>
            </a:r>
            <a:r>
              <a:rPr lang="en-US" sz="800" dirty="0">
                <a:solidFill>
                  <a:schemeClr val="tx2"/>
                </a:solidFill>
              </a:rPr>
              <a:t>offer, including shops,  bars, restaurants and the renowned Cleopatra beach, is </a:t>
            </a:r>
          </a:p>
          <a:p>
            <a:r>
              <a:rPr lang="en-US" sz="800" dirty="0">
                <a:solidFill>
                  <a:schemeClr val="tx2"/>
                </a:solidFill>
              </a:rPr>
              <a:t>within a few minutes walk  – furthermore, the  first 2 floors of the Tower will incorporate its </a:t>
            </a:r>
            <a:r>
              <a:rPr lang="tr-TR" sz="800" dirty="0">
                <a:solidFill>
                  <a:schemeClr val="tx2"/>
                </a:solidFill>
              </a:rPr>
              <a:t> </a:t>
            </a:r>
            <a:r>
              <a:rPr lang="en-US" sz="800" dirty="0">
                <a:solidFill>
                  <a:schemeClr val="tx2"/>
                </a:solidFill>
              </a:rPr>
              <a:t>own selection of shops and boutiques.</a:t>
            </a:r>
          </a:p>
          <a:p>
            <a:endParaRPr lang="en-US" sz="800" dirty="0">
              <a:solidFill>
                <a:schemeClr val="tx2"/>
              </a:solidFill>
            </a:endParaRPr>
          </a:p>
          <a:p>
            <a:r>
              <a:rPr lang="en-US" sz="800" dirty="0">
                <a:solidFill>
                  <a:schemeClr val="tx2"/>
                </a:solidFill>
              </a:rPr>
              <a:t>Its bold sweeping exterior, combining form and functionality,  will be a first for </a:t>
            </a:r>
            <a:r>
              <a:rPr lang="en-US" sz="800" dirty="0" err="1">
                <a:solidFill>
                  <a:schemeClr val="tx2"/>
                </a:solidFill>
              </a:rPr>
              <a:t>Alanya</a:t>
            </a:r>
            <a:r>
              <a:rPr lang="en-US" sz="800" dirty="0">
                <a:solidFill>
                  <a:schemeClr val="tx2"/>
                </a:solidFill>
              </a:rPr>
              <a:t> – internally, the apartments will feature clean elegant lines, bright open living spaces and the finest materials throughout. This will be, without doubt, the most </a:t>
            </a:r>
            <a:r>
              <a:rPr lang="en-US" sz="800" dirty="0" err="1">
                <a:solidFill>
                  <a:schemeClr val="tx2"/>
                </a:solidFill>
              </a:rPr>
              <a:t>most</a:t>
            </a:r>
            <a:r>
              <a:rPr lang="en-US" sz="800" dirty="0">
                <a:solidFill>
                  <a:schemeClr val="tx2"/>
                </a:solidFill>
              </a:rPr>
              <a:t> exciting and eagerly anticipated city centre development ever to be built in </a:t>
            </a:r>
            <a:r>
              <a:rPr lang="en-US" sz="800" dirty="0" err="1">
                <a:solidFill>
                  <a:schemeClr val="tx2"/>
                </a:solidFill>
              </a:rPr>
              <a:t>Alanya</a:t>
            </a:r>
            <a:r>
              <a:rPr lang="en-US" sz="800" dirty="0">
                <a:solidFill>
                  <a:schemeClr val="tx2"/>
                </a:solidFill>
              </a:rPr>
              <a:t> and one with which we are extremely proud to be associated.</a:t>
            </a:r>
          </a:p>
          <a:p>
            <a:endParaRPr lang="tr-TR" sz="800" dirty="0">
              <a:solidFill>
                <a:schemeClr val="tx2"/>
              </a:solidFill>
            </a:endParaRPr>
          </a:p>
          <a:p>
            <a:r>
              <a:rPr lang="en-US" sz="800" dirty="0">
                <a:solidFill>
                  <a:schemeClr val="tx2"/>
                </a:solidFill>
              </a:rPr>
              <a:t>Whilst its unique design will set it apart from other residences in the area, we believe that location is key. In this respect, apartments and shops  within the Tower will be highly sought after, particularly by those investors looking for capital appreciation and long term rental potential.</a:t>
            </a:r>
            <a:r>
              <a:rPr lang="tr-TR" sz="800" dirty="0">
                <a:solidFill>
                  <a:schemeClr val="tx2"/>
                </a:solidFill>
              </a:rPr>
              <a:t> </a:t>
            </a:r>
            <a:r>
              <a:rPr lang="en-US" sz="800" dirty="0">
                <a:solidFill>
                  <a:schemeClr val="tx2"/>
                </a:solidFill>
              </a:rPr>
              <a:t>With extremely competitive entry level prices and flexible payment plans (with constructor guarantees), we expect this development to sell out well before construction is completed.</a:t>
            </a:r>
            <a:endParaRPr lang="tr-TR" sz="800" dirty="0">
              <a:solidFill>
                <a:schemeClr val="tx2"/>
              </a:solidFill>
            </a:endParaRPr>
          </a:p>
          <a:p>
            <a:endParaRPr lang="tr-TR" sz="800" dirty="0">
              <a:solidFill>
                <a:schemeClr val="tx2"/>
              </a:solidFill>
            </a:endParaRPr>
          </a:p>
        </p:txBody>
      </p:sp>
      <p:pic>
        <p:nvPicPr>
          <p:cNvPr id="4099" name="7 Resim" descr="kapak.png"/>
          <p:cNvPicPr>
            <a:picLocks noChangeAspect="1"/>
          </p:cNvPicPr>
          <p:nvPr/>
        </p:nvPicPr>
        <p:blipFill>
          <a:blip r:embed="rId2" cstate="print"/>
          <a:srcRect l="1103"/>
          <a:stretch>
            <a:fillRect/>
          </a:stretch>
        </p:blipFill>
        <p:spPr bwMode="auto">
          <a:xfrm>
            <a:off x="1" y="0"/>
            <a:ext cx="9152063" cy="568741"/>
          </a:xfrm>
          <a:prstGeom prst="rect">
            <a:avLst/>
          </a:prstGeom>
          <a:noFill/>
          <a:ln w="9525">
            <a:noFill/>
            <a:miter lim="800000"/>
            <a:headEnd/>
            <a:tailEnd/>
          </a:ln>
        </p:spPr>
      </p:pic>
      <p:sp>
        <p:nvSpPr>
          <p:cNvPr id="6" name="6 Metin kutusu"/>
          <p:cNvSpPr txBox="1">
            <a:spLocks noChangeArrowheads="1"/>
          </p:cNvSpPr>
          <p:nvPr/>
        </p:nvSpPr>
        <p:spPr bwMode="auto">
          <a:xfrm>
            <a:off x="122297" y="3349088"/>
            <a:ext cx="4738646" cy="2727337"/>
          </a:xfrm>
          <a:prstGeom prst="rect">
            <a:avLst/>
          </a:prstGeom>
          <a:noFill/>
          <a:ln w="9525">
            <a:noFill/>
            <a:miter lim="800000"/>
            <a:headEnd/>
            <a:tailEnd/>
          </a:ln>
        </p:spPr>
        <p:txBody>
          <a:bodyPr lIns="79681" tIns="39840" rIns="79681" bIns="39840">
            <a:spAutoFit/>
          </a:bodyPr>
          <a:lstStyle/>
          <a:p>
            <a:pPr>
              <a:defRPr/>
            </a:pPr>
            <a:r>
              <a:rPr lang="ru-RU" sz="1200" b="1" dirty="0">
                <a:solidFill>
                  <a:schemeClr val="accent2">
                    <a:lumMod val="50000"/>
                  </a:schemeClr>
                </a:solidFill>
              </a:rPr>
              <a:t>Месторасположение</a:t>
            </a:r>
            <a:r>
              <a:rPr lang="ru-RU" sz="800" b="1" dirty="0">
                <a:solidFill>
                  <a:schemeClr val="accent2">
                    <a:lumMod val="50000"/>
                  </a:schemeClr>
                </a:solidFill>
              </a:rPr>
              <a:t> </a:t>
            </a:r>
            <a:endParaRPr lang="tr-TR" sz="800" b="1" dirty="0">
              <a:solidFill>
                <a:schemeClr val="accent2">
                  <a:lumMod val="50000"/>
                </a:schemeClr>
              </a:solidFill>
            </a:endParaRPr>
          </a:p>
          <a:p>
            <a:pPr>
              <a:defRPr/>
            </a:pPr>
            <a:endParaRPr lang="tr-TR" sz="800" dirty="0">
              <a:solidFill>
                <a:schemeClr val="accent2">
                  <a:lumMod val="50000"/>
                </a:schemeClr>
              </a:solidFill>
            </a:endParaRPr>
          </a:p>
          <a:p>
            <a:pPr>
              <a:defRPr/>
            </a:pPr>
            <a:r>
              <a:rPr lang="ru-RU" sz="800" b="1" dirty="0">
                <a:solidFill>
                  <a:schemeClr val="accent2">
                    <a:lumMod val="50000"/>
                  </a:schemeClr>
                </a:solidFill>
              </a:rPr>
              <a:t>Новая резиденция яркого и современного дизайна -  возможно самый инновационный и </a:t>
            </a:r>
            <a:endParaRPr lang="tr-TR" sz="800" b="1" dirty="0">
              <a:solidFill>
                <a:schemeClr val="accent2">
                  <a:lumMod val="50000"/>
                </a:schemeClr>
              </a:solidFill>
            </a:endParaRPr>
          </a:p>
          <a:p>
            <a:pPr>
              <a:defRPr/>
            </a:pPr>
            <a:r>
              <a:rPr lang="ru-RU" sz="800" b="1" dirty="0">
                <a:solidFill>
                  <a:schemeClr val="accent2">
                    <a:lumMod val="50000"/>
                  </a:schemeClr>
                </a:solidFill>
              </a:rPr>
              <a:t>роскошный комплекс в центре Алании! </a:t>
            </a:r>
            <a:r>
              <a:rPr lang="tr-TR" sz="800" dirty="0">
                <a:solidFill>
                  <a:schemeClr val="accent2">
                    <a:lumMod val="50000"/>
                  </a:schemeClr>
                </a:solidFill>
              </a:rPr>
              <a:t> </a:t>
            </a:r>
            <a:r>
              <a:rPr lang="ru-RU" sz="800" b="1" dirty="0">
                <a:solidFill>
                  <a:schemeClr val="accent2">
                    <a:lumMod val="50000"/>
                  </a:schemeClr>
                </a:solidFill>
              </a:rPr>
              <a:t>Расположенный на одной из главных улиц города, </a:t>
            </a:r>
            <a:r>
              <a:rPr lang="en-US" sz="800" b="1" dirty="0">
                <a:solidFill>
                  <a:schemeClr val="accent2">
                    <a:lumMod val="50000"/>
                  </a:schemeClr>
                </a:solidFill>
              </a:rPr>
              <a:t>Elite </a:t>
            </a:r>
            <a:r>
              <a:rPr lang="tr-TR" sz="800" b="1" dirty="0">
                <a:solidFill>
                  <a:schemeClr val="accent2">
                    <a:lumMod val="50000"/>
                  </a:schemeClr>
                </a:solidFill>
              </a:rPr>
              <a:t> </a:t>
            </a:r>
            <a:r>
              <a:rPr lang="en-US" sz="800" b="1" dirty="0">
                <a:solidFill>
                  <a:schemeClr val="accent2">
                    <a:lumMod val="50000"/>
                  </a:schemeClr>
                </a:solidFill>
              </a:rPr>
              <a:t>Tower</a:t>
            </a:r>
            <a:r>
              <a:rPr lang="ru-RU" sz="800" b="1" dirty="0">
                <a:solidFill>
                  <a:schemeClr val="accent2">
                    <a:lumMod val="50000"/>
                  </a:schemeClr>
                </a:solidFill>
              </a:rPr>
              <a:t> даёт уникальную возможность насладиться комфортной жизнью в центре города. Всё, что Алания может предложить, включая магазины, бары, рестораны и известный пляж Клеопатры,</a:t>
            </a:r>
            <a:r>
              <a:rPr lang="tr-TR" sz="800" b="1" dirty="0">
                <a:solidFill>
                  <a:schemeClr val="accent2">
                    <a:lumMod val="50000"/>
                  </a:schemeClr>
                </a:solidFill>
              </a:rPr>
              <a:t>  </a:t>
            </a:r>
            <a:r>
              <a:rPr lang="ru-RU" sz="800" b="1" dirty="0">
                <a:solidFill>
                  <a:schemeClr val="accent2">
                    <a:lumMod val="50000"/>
                  </a:schemeClr>
                </a:solidFill>
              </a:rPr>
              <a:t>находится в  пешей доступности. Кроме того, два первых этажа </a:t>
            </a:r>
            <a:r>
              <a:rPr lang="en-US" sz="800" b="1" dirty="0">
                <a:solidFill>
                  <a:schemeClr val="accent2">
                    <a:lumMod val="50000"/>
                  </a:schemeClr>
                </a:solidFill>
              </a:rPr>
              <a:t>Elite Tower</a:t>
            </a:r>
            <a:r>
              <a:rPr lang="ru-RU" sz="800" b="1" dirty="0">
                <a:solidFill>
                  <a:schemeClr val="accent2">
                    <a:lumMod val="50000"/>
                  </a:schemeClr>
                </a:solidFill>
              </a:rPr>
              <a:t>  </a:t>
            </a:r>
            <a:endParaRPr lang="tr-TR" sz="800" b="1" dirty="0">
              <a:solidFill>
                <a:schemeClr val="accent2">
                  <a:lumMod val="50000"/>
                </a:schemeClr>
              </a:solidFill>
            </a:endParaRPr>
          </a:p>
          <a:p>
            <a:pPr>
              <a:defRPr/>
            </a:pPr>
            <a:r>
              <a:rPr lang="ru-RU" sz="800" b="1" dirty="0">
                <a:solidFill>
                  <a:schemeClr val="accent2">
                    <a:lumMod val="50000"/>
                  </a:schemeClr>
                </a:solidFill>
              </a:rPr>
              <a:t>будут занимать магазины и бутики.</a:t>
            </a:r>
            <a:endParaRPr lang="tr-TR" sz="800" dirty="0">
              <a:solidFill>
                <a:schemeClr val="accent2">
                  <a:lumMod val="50000"/>
                </a:schemeClr>
              </a:solidFill>
            </a:endParaRPr>
          </a:p>
          <a:p>
            <a:pPr>
              <a:defRPr/>
            </a:pPr>
            <a:endParaRPr lang="tr-TR" sz="800" b="1" dirty="0">
              <a:solidFill>
                <a:schemeClr val="accent2">
                  <a:lumMod val="50000"/>
                </a:schemeClr>
              </a:solidFill>
            </a:endParaRPr>
          </a:p>
          <a:p>
            <a:pPr>
              <a:defRPr/>
            </a:pPr>
            <a:r>
              <a:rPr lang="ru-RU" sz="800" b="1" dirty="0">
                <a:solidFill>
                  <a:schemeClr val="accent2">
                    <a:lumMod val="50000"/>
                  </a:schemeClr>
                </a:solidFill>
              </a:rPr>
              <a:t>Уникальная для Алании архитектура сочетает в себе эксклюзивный дизайн и функциональность. Просторные, светлые и качественно выполненные апартаменты порадуют ценителей современного дизайна. Без сомнения, это будет самый элитный и долгожданный  проект в центре Алании. И нам приятно, что авторами этого комплекса являемся мы.</a:t>
            </a:r>
            <a:endParaRPr lang="tr-TR" sz="800" dirty="0">
              <a:solidFill>
                <a:schemeClr val="accent2">
                  <a:lumMod val="50000"/>
                </a:schemeClr>
              </a:solidFill>
            </a:endParaRPr>
          </a:p>
          <a:p>
            <a:pPr>
              <a:defRPr/>
            </a:pPr>
            <a:endParaRPr lang="tr-TR" sz="800" b="1" dirty="0">
              <a:solidFill>
                <a:schemeClr val="accent2">
                  <a:lumMod val="50000"/>
                </a:schemeClr>
              </a:solidFill>
            </a:endParaRPr>
          </a:p>
          <a:p>
            <a:pPr>
              <a:defRPr/>
            </a:pPr>
            <a:r>
              <a:rPr lang="ru-RU" sz="800" b="1" dirty="0">
                <a:solidFill>
                  <a:schemeClr val="accent2">
                    <a:lumMod val="50000"/>
                  </a:schemeClr>
                </a:solidFill>
              </a:rPr>
              <a:t>Помимо оригинального архитектурного решения, которое будет выделять комплекс  на фоне остальных резиденций в центре Алании, ещё одно неоспоримое достоинство </a:t>
            </a:r>
            <a:r>
              <a:rPr lang="en-US" sz="800" b="1" dirty="0">
                <a:solidFill>
                  <a:schemeClr val="accent2">
                    <a:lumMod val="50000"/>
                  </a:schemeClr>
                </a:solidFill>
              </a:rPr>
              <a:t>Elite Tower</a:t>
            </a:r>
            <a:r>
              <a:rPr lang="ru-RU" sz="800" b="1" dirty="0">
                <a:solidFill>
                  <a:schemeClr val="accent2">
                    <a:lumMod val="50000"/>
                  </a:schemeClr>
                </a:solidFill>
              </a:rPr>
              <a:t> – это его месторасположение.  Апартаменты и магазины </a:t>
            </a:r>
            <a:r>
              <a:rPr lang="en-US" sz="800" b="1" dirty="0">
                <a:solidFill>
                  <a:schemeClr val="accent2">
                    <a:lumMod val="50000"/>
                  </a:schemeClr>
                </a:solidFill>
              </a:rPr>
              <a:t>Elite Tower</a:t>
            </a:r>
            <a:r>
              <a:rPr lang="ru-RU" sz="800" b="1" dirty="0">
                <a:solidFill>
                  <a:schemeClr val="accent2">
                    <a:lumMod val="50000"/>
                  </a:schemeClr>
                </a:solidFill>
              </a:rPr>
              <a:t> высоко оценят инвесторы, которые заинтересованы в приросте капитала и гарантированной прибыли от сдачи в аренду.</a:t>
            </a:r>
            <a:endParaRPr lang="tr-TR" sz="800" dirty="0">
              <a:solidFill>
                <a:schemeClr val="accent2">
                  <a:lumMod val="50000"/>
                </a:schemeClr>
              </a:solidFill>
            </a:endParaRPr>
          </a:p>
          <a:p>
            <a:pPr>
              <a:defRPr/>
            </a:pPr>
            <a:endParaRPr lang="tr-TR" sz="800" b="1" dirty="0">
              <a:solidFill>
                <a:schemeClr val="accent2">
                  <a:lumMod val="50000"/>
                </a:schemeClr>
              </a:solidFill>
            </a:endParaRPr>
          </a:p>
          <a:p>
            <a:pPr>
              <a:defRPr/>
            </a:pPr>
            <a:r>
              <a:rPr lang="ru-RU" sz="800" b="1" dirty="0">
                <a:solidFill>
                  <a:schemeClr val="accent2">
                    <a:lumMod val="50000"/>
                  </a:schemeClr>
                </a:solidFill>
              </a:rPr>
              <a:t>Благодаря умеренным стартовым ценам и гибким условиям оплаты ( с гарантиями от застройщика ), мы расчитываем продать объекты недвижимости в комплексе до завершения его строительства.</a:t>
            </a:r>
            <a:endParaRPr lang="tr-TR" sz="800" dirty="0">
              <a:solidFill>
                <a:schemeClr val="accent2">
                  <a:lumMod val="50000"/>
                </a:schemeClr>
              </a:solidFill>
            </a:endParaRPr>
          </a:p>
        </p:txBody>
      </p:sp>
      <p:pic>
        <p:nvPicPr>
          <p:cNvPr id="4101" name="6 Resim" descr="DSC01770.JPG"/>
          <p:cNvPicPr>
            <a:picLocks noChangeAspect="1"/>
          </p:cNvPicPr>
          <p:nvPr/>
        </p:nvPicPr>
        <p:blipFill>
          <a:blip r:embed="rId3" cstate="print"/>
          <a:srcRect/>
          <a:stretch>
            <a:fillRect/>
          </a:stretch>
        </p:blipFill>
        <p:spPr bwMode="auto">
          <a:xfrm>
            <a:off x="5180794" y="501068"/>
            <a:ext cx="3963206" cy="5890422"/>
          </a:xfrm>
          <a:prstGeom prst="rect">
            <a:avLst/>
          </a:prstGeom>
          <a:noFill/>
          <a:ln w="9525">
            <a:noFill/>
            <a:miter lim="800000"/>
            <a:headEnd/>
            <a:tailEnd/>
          </a:ln>
        </p:spPr>
      </p:pic>
      <p:pic>
        <p:nvPicPr>
          <p:cNvPr id="4102" name="7 Resim" descr="kapak.png"/>
          <p:cNvPicPr>
            <a:picLocks noChangeAspect="1"/>
          </p:cNvPicPr>
          <p:nvPr/>
        </p:nvPicPr>
        <p:blipFill>
          <a:blip r:embed="rId4" cstate="print"/>
          <a:srcRect r="1103"/>
          <a:stretch>
            <a:fillRect/>
          </a:stretch>
        </p:blipFill>
        <p:spPr bwMode="auto">
          <a:xfrm>
            <a:off x="-8063" y="6289260"/>
            <a:ext cx="9152063" cy="5687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12 Metin kutusu"/>
          <p:cNvSpPr txBox="1">
            <a:spLocks noChangeArrowheads="1"/>
          </p:cNvSpPr>
          <p:nvPr/>
        </p:nvSpPr>
        <p:spPr bwMode="auto">
          <a:xfrm>
            <a:off x="0" y="404664"/>
            <a:ext cx="3923928" cy="4697107"/>
          </a:xfrm>
          <a:prstGeom prst="rect">
            <a:avLst/>
          </a:prstGeom>
          <a:noFill/>
          <a:ln w="9525">
            <a:noFill/>
            <a:miter lim="800000"/>
            <a:headEnd/>
            <a:tailEnd/>
          </a:ln>
        </p:spPr>
        <p:txBody>
          <a:bodyPr wrap="square" lIns="79681" tIns="39840" rIns="79681" bIns="39840">
            <a:spAutoFit/>
          </a:bodyPr>
          <a:lstStyle/>
          <a:p>
            <a:r>
              <a:rPr lang="en-US" sz="1000" b="1" dirty="0">
                <a:solidFill>
                  <a:srgbClr val="376092"/>
                </a:solidFill>
              </a:rPr>
              <a:t>Distances to</a:t>
            </a:r>
            <a:r>
              <a:rPr lang="tr-TR" sz="1000" b="1" dirty="0">
                <a:solidFill>
                  <a:srgbClr val="376092"/>
                </a:solidFill>
              </a:rPr>
              <a:t> / </a:t>
            </a:r>
            <a:r>
              <a:rPr lang="ru-RU" sz="1000" b="1" dirty="0">
                <a:solidFill>
                  <a:srgbClr val="632523"/>
                </a:solidFill>
              </a:rPr>
              <a:t>Расстояния</a:t>
            </a:r>
            <a:endParaRPr lang="en-US" sz="1000" dirty="0">
              <a:solidFill>
                <a:srgbClr val="632523"/>
              </a:solidFill>
            </a:endParaRPr>
          </a:p>
          <a:p>
            <a:r>
              <a:rPr lang="en-US" sz="1000" b="1" dirty="0">
                <a:solidFill>
                  <a:srgbClr val="376092"/>
                </a:solidFill>
              </a:rPr>
              <a:t> </a:t>
            </a:r>
            <a:endParaRPr lang="en-US" sz="1000" dirty="0">
              <a:solidFill>
                <a:srgbClr val="376092"/>
              </a:solidFill>
            </a:endParaRPr>
          </a:p>
          <a:p>
            <a:endParaRPr lang="tr-TR" sz="1000" dirty="0">
              <a:solidFill>
                <a:srgbClr val="376092"/>
              </a:solidFill>
            </a:endParaRPr>
          </a:p>
          <a:p>
            <a:r>
              <a:rPr lang="en-US" sz="1000" dirty="0">
                <a:solidFill>
                  <a:srgbClr val="376092"/>
                </a:solidFill>
              </a:rPr>
              <a:t>Local Public transport  	: Adjacent to Elite Tower </a:t>
            </a:r>
            <a:endParaRPr lang="tr-TR" sz="1000" dirty="0">
              <a:solidFill>
                <a:srgbClr val="376092"/>
              </a:solidFill>
            </a:endParaRPr>
          </a:p>
          <a:p>
            <a:r>
              <a:rPr lang="ru-RU" sz="1000" dirty="0">
                <a:solidFill>
                  <a:srgbClr val="632523"/>
                </a:solidFill>
              </a:rPr>
              <a:t>Общественный транспорт </a:t>
            </a:r>
            <a:r>
              <a:rPr lang="tr-TR" sz="1000" dirty="0">
                <a:solidFill>
                  <a:srgbClr val="632523"/>
                </a:solidFill>
              </a:rPr>
              <a:t>	</a:t>
            </a:r>
            <a:r>
              <a:rPr lang="ru-RU" sz="1000" dirty="0">
                <a:solidFill>
                  <a:srgbClr val="632523"/>
                </a:solidFill>
              </a:rPr>
              <a:t>: остановка около </a:t>
            </a:r>
            <a:r>
              <a:rPr lang="en-US" sz="1000" dirty="0">
                <a:solidFill>
                  <a:srgbClr val="632523"/>
                </a:solidFill>
              </a:rPr>
              <a:t>Elite Tower</a:t>
            </a:r>
            <a:endParaRPr lang="tr-TR" sz="1000" dirty="0">
              <a:solidFill>
                <a:srgbClr val="632523"/>
              </a:solidFill>
            </a:endParaRPr>
          </a:p>
          <a:p>
            <a:endParaRPr lang="en-US" sz="1000" dirty="0">
              <a:solidFill>
                <a:srgbClr val="376092"/>
              </a:solidFill>
            </a:endParaRPr>
          </a:p>
          <a:p>
            <a:r>
              <a:rPr lang="en-US" sz="1000" dirty="0">
                <a:solidFill>
                  <a:srgbClr val="376092"/>
                </a:solidFill>
              </a:rPr>
              <a:t>Cleopatra </a:t>
            </a:r>
            <a:r>
              <a:rPr lang="en-US" sz="1000" dirty="0" smtClean="0">
                <a:solidFill>
                  <a:srgbClr val="376092"/>
                </a:solidFill>
              </a:rPr>
              <a:t>beach</a:t>
            </a:r>
            <a:r>
              <a:rPr lang="tr-TR" sz="1000" dirty="0" smtClean="0">
                <a:solidFill>
                  <a:srgbClr val="376092"/>
                </a:solidFill>
              </a:rPr>
              <a:t>  / </a:t>
            </a:r>
            <a:r>
              <a:rPr lang="ru-RU" sz="1000" dirty="0" smtClean="0">
                <a:solidFill>
                  <a:srgbClr val="632523"/>
                </a:solidFill>
              </a:rPr>
              <a:t>Пляж Клеопатры</a:t>
            </a:r>
            <a:r>
              <a:rPr lang="tr-TR" sz="1000" dirty="0" smtClean="0">
                <a:solidFill>
                  <a:srgbClr val="632523"/>
                </a:solidFill>
              </a:rPr>
              <a:t>  </a:t>
            </a:r>
            <a:r>
              <a:rPr lang="en-US" sz="1000" dirty="0" smtClean="0">
                <a:solidFill>
                  <a:srgbClr val="376092"/>
                </a:solidFill>
              </a:rPr>
              <a:t>: </a:t>
            </a:r>
            <a:r>
              <a:rPr lang="tr-TR" sz="1000" dirty="0" smtClean="0">
                <a:solidFill>
                  <a:srgbClr val="376092"/>
                </a:solidFill>
              </a:rPr>
              <a:t>35</a:t>
            </a:r>
            <a:r>
              <a:rPr lang="en-US" sz="1000" dirty="0" smtClean="0">
                <a:solidFill>
                  <a:srgbClr val="376092"/>
                </a:solidFill>
              </a:rPr>
              <a:t>0m</a:t>
            </a:r>
            <a:endParaRPr lang="tr-TR" sz="1000" dirty="0">
              <a:solidFill>
                <a:srgbClr val="376092"/>
              </a:solidFill>
            </a:endParaRPr>
          </a:p>
          <a:p>
            <a:r>
              <a:rPr lang="en-US" sz="1000" dirty="0" err="1" smtClean="0">
                <a:solidFill>
                  <a:srgbClr val="376092"/>
                </a:solidFill>
              </a:rPr>
              <a:t>Damlataş</a:t>
            </a:r>
            <a:r>
              <a:rPr lang="en-US" sz="1000" dirty="0" smtClean="0">
                <a:solidFill>
                  <a:srgbClr val="376092"/>
                </a:solidFill>
              </a:rPr>
              <a:t> </a:t>
            </a:r>
            <a:r>
              <a:rPr lang="en-US" sz="1000" dirty="0">
                <a:solidFill>
                  <a:srgbClr val="376092"/>
                </a:solidFill>
              </a:rPr>
              <a:t>cave </a:t>
            </a:r>
            <a:r>
              <a:rPr lang="tr-TR" sz="1000" dirty="0" smtClean="0">
                <a:solidFill>
                  <a:srgbClr val="376092"/>
                </a:solidFill>
              </a:rPr>
              <a:t>/ </a:t>
            </a:r>
            <a:r>
              <a:rPr lang="ru-RU" sz="1000" dirty="0" smtClean="0">
                <a:solidFill>
                  <a:srgbClr val="632523"/>
                </a:solidFill>
              </a:rPr>
              <a:t>Пещера Дамлаташ</a:t>
            </a:r>
            <a:r>
              <a:rPr lang="tr-TR" sz="1000" dirty="0" smtClean="0">
                <a:solidFill>
                  <a:srgbClr val="632523"/>
                </a:solidFill>
              </a:rPr>
              <a:t> </a:t>
            </a:r>
            <a:r>
              <a:rPr lang="en-US" sz="1000" dirty="0" smtClean="0">
                <a:solidFill>
                  <a:srgbClr val="376092"/>
                </a:solidFill>
              </a:rPr>
              <a:t>: </a:t>
            </a:r>
            <a:r>
              <a:rPr lang="tr-TR" sz="1000" dirty="0" smtClean="0">
                <a:solidFill>
                  <a:srgbClr val="376092"/>
                </a:solidFill>
              </a:rPr>
              <a:t>35</a:t>
            </a:r>
            <a:r>
              <a:rPr lang="en-US" sz="1000" dirty="0" smtClean="0">
                <a:solidFill>
                  <a:srgbClr val="376092"/>
                </a:solidFill>
              </a:rPr>
              <a:t>0 m</a:t>
            </a:r>
            <a:endParaRPr lang="tr-TR" sz="1000" dirty="0">
              <a:solidFill>
                <a:srgbClr val="376092"/>
              </a:solidFill>
            </a:endParaRPr>
          </a:p>
          <a:p>
            <a:r>
              <a:rPr lang="en-US" sz="1000" dirty="0" err="1" smtClean="0">
                <a:solidFill>
                  <a:srgbClr val="376092"/>
                </a:solidFill>
              </a:rPr>
              <a:t>Alanya</a:t>
            </a:r>
            <a:r>
              <a:rPr lang="en-US" sz="1000" dirty="0" smtClean="0">
                <a:solidFill>
                  <a:srgbClr val="376092"/>
                </a:solidFill>
              </a:rPr>
              <a:t> castle</a:t>
            </a:r>
            <a:r>
              <a:rPr lang="tr-TR" sz="1000" dirty="0" smtClean="0">
                <a:solidFill>
                  <a:srgbClr val="376092"/>
                </a:solidFill>
              </a:rPr>
              <a:t> / </a:t>
            </a:r>
            <a:r>
              <a:rPr lang="ru-RU" sz="1000" dirty="0" smtClean="0">
                <a:solidFill>
                  <a:srgbClr val="632523"/>
                </a:solidFill>
              </a:rPr>
              <a:t>Крепость Алании </a:t>
            </a:r>
            <a:r>
              <a:rPr lang="tr-TR" sz="1000" dirty="0">
                <a:solidFill>
                  <a:srgbClr val="376092"/>
                </a:solidFill>
              </a:rPr>
              <a:t>	</a:t>
            </a:r>
            <a:r>
              <a:rPr lang="en-US" sz="1000" dirty="0" smtClean="0">
                <a:solidFill>
                  <a:srgbClr val="376092"/>
                </a:solidFill>
              </a:rPr>
              <a:t>: 2 km</a:t>
            </a:r>
            <a:endParaRPr lang="tr-TR" sz="1000" dirty="0">
              <a:solidFill>
                <a:srgbClr val="376092"/>
              </a:solidFill>
            </a:endParaRPr>
          </a:p>
          <a:p>
            <a:r>
              <a:rPr lang="tr-TR" sz="1000" dirty="0">
                <a:solidFill>
                  <a:srgbClr val="0070C0"/>
                </a:solidFill>
              </a:rPr>
              <a:t>		</a:t>
            </a:r>
            <a:r>
              <a:rPr lang="en-US" sz="1000" dirty="0">
                <a:solidFill>
                  <a:srgbClr val="376092"/>
                </a:solidFill>
              </a:rPr>
              <a:t>		</a:t>
            </a:r>
            <a:endParaRPr lang="tr-TR" sz="1000" dirty="0">
              <a:solidFill>
                <a:srgbClr val="376092"/>
              </a:solidFill>
            </a:endParaRPr>
          </a:p>
          <a:p>
            <a:r>
              <a:rPr lang="en-US" sz="1000" dirty="0" smtClean="0">
                <a:solidFill>
                  <a:srgbClr val="376092"/>
                </a:solidFill>
              </a:rPr>
              <a:t>Sports complex</a:t>
            </a:r>
            <a:r>
              <a:rPr lang="tr-TR" sz="1000" dirty="0" smtClean="0">
                <a:solidFill>
                  <a:srgbClr val="376092"/>
                </a:solidFill>
              </a:rPr>
              <a:t> /  </a:t>
            </a:r>
            <a:r>
              <a:rPr lang="ru-RU" sz="1000" dirty="0" smtClean="0">
                <a:solidFill>
                  <a:srgbClr val="632523"/>
                </a:solidFill>
              </a:rPr>
              <a:t>Спортивный комплекс </a:t>
            </a:r>
            <a:r>
              <a:rPr lang="tr-TR" sz="1000" dirty="0" smtClean="0">
                <a:solidFill>
                  <a:srgbClr val="376092"/>
                </a:solidFill>
              </a:rPr>
              <a:t>     </a:t>
            </a:r>
            <a:endParaRPr lang="tr-TR" sz="1000" dirty="0">
              <a:solidFill>
                <a:srgbClr val="376092"/>
              </a:solidFill>
            </a:endParaRPr>
          </a:p>
          <a:p>
            <a:r>
              <a:rPr lang="en-US" sz="1000" dirty="0" smtClean="0">
                <a:solidFill>
                  <a:srgbClr val="376092"/>
                </a:solidFill>
              </a:rPr>
              <a:t>( </a:t>
            </a:r>
            <a:r>
              <a:rPr lang="en-US" sz="1000" dirty="0">
                <a:solidFill>
                  <a:srgbClr val="376092"/>
                </a:solidFill>
              </a:rPr>
              <a:t>Tennis – Basketball - Volleyball - Football )</a:t>
            </a:r>
            <a:r>
              <a:rPr lang="tr-TR" sz="1000" dirty="0">
                <a:solidFill>
                  <a:srgbClr val="376092"/>
                </a:solidFill>
              </a:rPr>
              <a:t>	</a:t>
            </a:r>
            <a:r>
              <a:rPr lang="en-US" sz="1000" dirty="0">
                <a:solidFill>
                  <a:srgbClr val="376092"/>
                </a:solidFill>
              </a:rPr>
              <a:t> : 350 m</a:t>
            </a:r>
          </a:p>
          <a:p>
            <a:r>
              <a:rPr lang="ru-RU" sz="1000" dirty="0">
                <a:solidFill>
                  <a:srgbClr val="632523"/>
                </a:solidFill>
              </a:rPr>
              <a:t>( теннисные корты – баскетбольная и </a:t>
            </a:r>
            <a:endParaRPr lang="tr-TR" sz="1000" dirty="0">
              <a:solidFill>
                <a:srgbClr val="632523"/>
              </a:solidFill>
            </a:endParaRPr>
          </a:p>
          <a:p>
            <a:r>
              <a:rPr lang="ru-RU" sz="1000" dirty="0">
                <a:solidFill>
                  <a:srgbClr val="632523"/>
                </a:solidFill>
              </a:rPr>
              <a:t>волейбольная площадка – футбольное поле ) </a:t>
            </a:r>
            <a:endParaRPr lang="tr-TR" sz="1000" dirty="0">
              <a:solidFill>
                <a:srgbClr val="632523"/>
              </a:solidFill>
            </a:endParaRPr>
          </a:p>
          <a:p>
            <a:endParaRPr lang="tr-TR" sz="1000" dirty="0">
              <a:solidFill>
                <a:srgbClr val="376092"/>
              </a:solidFill>
            </a:endParaRPr>
          </a:p>
          <a:p>
            <a:r>
              <a:rPr lang="en-US" sz="1000" dirty="0" err="1" smtClean="0">
                <a:solidFill>
                  <a:srgbClr val="376092"/>
                </a:solidFill>
              </a:rPr>
              <a:t>Aquapark</a:t>
            </a:r>
            <a:r>
              <a:rPr lang="tr-TR" sz="1000" dirty="0" smtClean="0">
                <a:solidFill>
                  <a:srgbClr val="376092"/>
                </a:solidFill>
              </a:rPr>
              <a:t>  /  </a:t>
            </a:r>
            <a:r>
              <a:rPr lang="ru-RU" sz="1000" dirty="0" smtClean="0">
                <a:solidFill>
                  <a:srgbClr val="632523"/>
                </a:solidFill>
              </a:rPr>
              <a:t>Аквапарк </a:t>
            </a:r>
            <a:r>
              <a:rPr lang="tr-TR" sz="1000" dirty="0" smtClean="0">
                <a:solidFill>
                  <a:srgbClr val="376092"/>
                </a:solidFill>
              </a:rPr>
              <a:t>        </a:t>
            </a:r>
            <a:endParaRPr lang="tr-TR" sz="1000" dirty="0">
              <a:solidFill>
                <a:srgbClr val="376092"/>
              </a:solidFill>
            </a:endParaRPr>
          </a:p>
          <a:p>
            <a:r>
              <a:rPr lang="en-US" sz="1000" dirty="0" smtClean="0">
                <a:solidFill>
                  <a:srgbClr val="376092"/>
                </a:solidFill>
              </a:rPr>
              <a:t>( </a:t>
            </a:r>
            <a:r>
              <a:rPr lang="en-US" sz="1000" dirty="0">
                <a:solidFill>
                  <a:srgbClr val="376092"/>
                </a:solidFill>
              </a:rPr>
              <a:t>cinema - Burger King -   Turkish bath )</a:t>
            </a:r>
            <a:r>
              <a:rPr lang="tr-TR" sz="1000" dirty="0">
                <a:solidFill>
                  <a:srgbClr val="376092"/>
                </a:solidFill>
              </a:rPr>
              <a:t>	</a:t>
            </a:r>
            <a:r>
              <a:rPr lang="en-US" sz="1000" dirty="0">
                <a:solidFill>
                  <a:srgbClr val="376092"/>
                </a:solidFill>
              </a:rPr>
              <a:t> :  250 m </a:t>
            </a:r>
            <a:endParaRPr lang="tr-TR" sz="1000" dirty="0">
              <a:solidFill>
                <a:srgbClr val="376092"/>
              </a:solidFill>
            </a:endParaRPr>
          </a:p>
          <a:p>
            <a:r>
              <a:rPr lang="ru-RU" sz="1000" dirty="0">
                <a:solidFill>
                  <a:srgbClr val="632523"/>
                </a:solidFill>
              </a:rPr>
              <a:t>( кинотеатр – Бургер Кинг – Турецкая баня )</a:t>
            </a:r>
            <a:r>
              <a:rPr lang="en-US" sz="1000" dirty="0">
                <a:solidFill>
                  <a:srgbClr val="376092"/>
                </a:solidFill>
              </a:rPr>
              <a:t>	</a:t>
            </a:r>
          </a:p>
          <a:p>
            <a:endParaRPr lang="tr-TR" sz="1000" dirty="0">
              <a:solidFill>
                <a:srgbClr val="376092"/>
              </a:solidFill>
            </a:endParaRPr>
          </a:p>
          <a:p>
            <a:r>
              <a:rPr lang="en-US" sz="1000" dirty="0">
                <a:solidFill>
                  <a:srgbClr val="376092"/>
                </a:solidFill>
              </a:rPr>
              <a:t>Tourism information office–Museum</a:t>
            </a:r>
            <a:endParaRPr lang="tr-TR" sz="1000" dirty="0">
              <a:solidFill>
                <a:srgbClr val="376092"/>
              </a:solidFill>
            </a:endParaRPr>
          </a:p>
          <a:p>
            <a:r>
              <a:rPr lang="ru-RU" sz="1000" dirty="0">
                <a:solidFill>
                  <a:srgbClr val="632523"/>
                </a:solidFill>
              </a:rPr>
              <a:t>Туристический центр – Музей</a:t>
            </a:r>
            <a:r>
              <a:rPr lang="tr-TR" sz="1000" dirty="0">
                <a:solidFill>
                  <a:srgbClr val="0070C0"/>
                </a:solidFill>
              </a:rPr>
              <a:t>	</a:t>
            </a:r>
            <a:r>
              <a:rPr lang="en-US" sz="1000" dirty="0">
                <a:solidFill>
                  <a:srgbClr val="376092"/>
                </a:solidFill>
              </a:rPr>
              <a:t>: </a:t>
            </a:r>
            <a:r>
              <a:rPr lang="tr-TR" sz="1000" dirty="0" smtClean="0">
                <a:solidFill>
                  <a:srgbClr val="376092"/>
                </a:solidFill>
              </a:rPr>
              <a:t>300</a:t>
            </a:r>
            <a:r>
              <a:rPr lang="en-US" sz="1000" dirty="0" smtClean="0">
                <a:solidFill>
                  <a:srgbClr val="376092"/>
                </a:solidFill>
              </a:rPr>
              <a:t> </a:t>
            </a:r>
            <a:r>
              <a:rPr lang="en-US" sz="1000" dirty="0">
                <a:solidFill>
                  <a:srgbClr val="376092"/>
                </a:solidFill>
              </a:rPr>
              <a:t>m </a:t>
            </a:r>
          </a:p>
          <a:p>
            <a:endParaRPr lang="tr-TR" sz="1000" dirty="0">
              <a:solidFill>
                <a:srgbClr val="376092"/>
              </a:solidFill>
            </a:endParaRPr>
          </a:p>
          <a:p>
            <a:r>
              <a:rPr lang="en-US" sz="1000" dirty="0">
                <a:solidFill>
                  <a:srgbClr val="376092"/>
                </a:solidFill>
              </a:rPr>
              <a:t>Private  </a:t>
            </a:r>
            <a:r>
              <a:rPr lang="en-US" sz="1000" dirty="0" smtClean="0">
                <a:solidFill>
                  <a:srgbClr val="376092"/>
                </a:solidFill>
              </a:rPr>
              <a:t>hospitals</a:t>
            </a:r>
            <a:r>
              <a:rPr lang="tr-TR" sz="1000" dirty="0" smtClean="0">
                <a:solidFill>
                  <a:srgbClr val="376092"/>
                </a:solidFill>
              </a:rPr>
              <a:t> / </a:t>
            </a:r>
            <a:r>
              <a:rPr lang="ru-RU" sz="1000" dirty="0" smtClean="0">
                <a:solidFill>
                  <a:srgbClr val="632523"/>
                </a:solidFill>
              </a:rPr>
              <a:t>Частные больницы </a:t>
            </a:r>
            <a:r>
              <a:rPr lang="en-US" sz="1000" dirty="0" smtClean="0">
                <a:solidFill>
                  <a:srgbClr val="376092"/>
                </a:solidFill>
              </a:rPr>
              <a:t>: </a:t>
            </a:r>
            <a:r>
              <a:rPr lang="tr-TR" sz="1000" dirty="0" smtClean="0">
                <a:solidFill>
                  <a:srgbClr val="376092"/>
                </a:solidFill>
              </a:rPr>
              <a:t>20</a:t>
            </a:r>
            <a:r>
              <a:rPr lang="en-US" sz="1000" dirty="0" smtClean="0">
                <a:solidFill>
                  <a:srgbClr val="376092"/>
                </a:solidFill>
              </a:rPr>
              <a:t>0 m</a:t>
            </a:r>
            <a:endParaRPr lang="tr-TR" sz="1000" dirty="0">
              <a:solidFill>
                <a:srgbClr val="376092"/>
              </a:solidFill>
            </a:endParaRPr>
          </a:p>
          <a:p>
            <a:endParaRPr lang="en-US" sz="1000" dirty="0">
              <a:solidFill>
                <a:srgbClr val="376092"/>
              </a:solidFill>
            </a:endParaRPr>
          </a:p>
          <a:p>
            <a:r>
              <a:rPr lang="en-US" sz="1000" dirty="0">
                <a:solidFill>
                  <a:srgbClr val="376092"/>
                </a:solidFill>
              </a:rPr>
              <a:t>Fish and vegetable Market</a:t>
            </a:r>
            <a:endParaRPr lang="tr-TR" sz="1000" dirty="0">
              <a:solidFill>
                <a:srgbClr val="376092"/>
              </a:solidFill>
            </a:endParaRPr>
          </a:p>
          <a:p>
            <a:r>
              <a:rPr lang="ru-RU" sz="1000" dirty="0">
                <a:solidFill>
                  <a:srgbClr val="632523"/>
                </a:solidFill>
              </a:rPr>
              <a:t>Рыбный магазин и продуктовый </a:t>
            </a:r>
            <a:r>
              <a:rPr lang="tr-TR" sz="1000" dirty="0">
                <a:solidFill>
                  <a:srgbClr val="632523"/>
                </a:solidFill>
              </a:rPr>
              <a:t> </a:t>
            </a:r>
            <a:r>
              <a:rPr lang="ru-RU" sz="1000" dirty="0" smtClean="0">
                <a:solidFill>
                  <a:srgbClr val="632523"/>
                </a:solidFill>
              </a:rPr>
              <a:t>Магазин</a:t>
            </a:r>
            <a:r>
              <a:rPr lang="tr-TR" sz="1000" dirty="0" smtClean="0">
                <a:solidFill>
                  <a:srgbClr val="632523"/>
                </a:solidFill>
              </a:rPr>
              <a:t>     </a:t>
            </a:r>
            <a:r>
              <a:rPr lang="en-US" sz="1000" dirty="0" smtClean="0">
                <a:solidFill>
                  <a:srgbClr val="376092"/>
                </a:solidFill>
              </a:rPr>
              <a:t>: </a:t>
            </a:r>
            <a:r>
              <a:rPr lang="en-US" sz="1000" dirty="0">
                <a:solidFill>
                  <a:srgbClr val="376092"/>
                </a:solidFill>
              </a:rPr>
              <a:t>500 m</a:t>
            </a:r>
          </a:p>
          <a:p>
            <a:endParaRPr lang="tr-TR" sz="1000" dirty="0">
              <a:solidFill>
                <a:srgbClr val="376092"/>
              </a:solidFill>
            </a:endParaRPr>
          </a:p>
          <a:p>
            <a:r>
              <a:rPr lang="en-US" sz="1000" dirty="0" err="1">
                <a:solidFill>
                  <a:srgbClr val="376092"/>
                </a:solidFill>
              </a:rPr>
              <a:t>Tansaş</a:t>
            </a:r>
            <a:r>
              <a:rPr lang="en-US" sz="1000" dirty="0">
                <a:solidFill>
                  <a:srgbClr val="376092"/>
                </a:solidFill>
              </a:rPr>
              <a:t> super </a:t>
            </a:r>
            <a:r>
              <a:rPr lang="en-US" sz="1000" dirty="0" smtClean="0">
                <a:solidFill>
                  <a:srgbClr val="376092"/>
                </a:solidFill>
              </a:rPr>
              <a:t>market</a:t>
            </a:r>
            <a:r>
              <a:rPr lang="tr-TR" sz="1000" dirty="0" smtClean="0">
                <a:solidFill>
                  <a:srgbClr val="376092"/>
                </a:solidFill>
              </a:rPr>
              <a:t> / </a:t>
            </a:r>
            <a:r>
              <a:rPr lang="ru-RU" sz="1000" dirty="0" smtClean="0">
                <a:solidFill>
                  <a:srgbClr val="632523"/>
                </a:solidFill>
              </a:rPr>
              <a:t>Супермаркет «Тансаш»</a:t>
            </a:r>
            <a:r>
              <a:rPr lang="tr-TR" sz="1000" dirty="0" smtClean="0">
                <a:solidFill>
                  <a:srgbClr val="632523"/>
                </a:solidFill>
              </a:rPr>
              <a:t> </a:t>
            </a:r>
            <a:r>
              <a:rPr lang="en-US" sz="1000" dirty="0" smtClean="0">
                <a:solidFill>
                  <a:srgbClr val="376092"/>
                </a:solidFill>
              </a:rPr>
              <a:t> : 200 m</a:t>
            </a:r>
            <a:endParaRPr lang="tr-TR" sz="1000" dirty="0">
              <a:solidFill>
                <a:srgbClr val="376092"/>
              </a:solidFill>
            </a:endParaRPr>
          </a:p>
          <a:p>
            <a:r>
              <a:rPr lang="tr-TR" sz="1000" dirty="0">
                <a:solidFill>
                  <a:srgbClr val="0070C0"/>
                </a:solidFill>
              </a:rPr>
              <a:t>	</a:t>
            </a:r>
            <a:endParaRPr lang="en-US" sz="1000" dirty="0">
              <a:solidFill>
                <a:srgbClr val="376092"/>
              </a:solidFill>
            </a:endParaRPr>
          </a:p>
        </p:txBody>
      </p:sp>
      <p:pic>
        <p:nvPicPr>
          <p:cNvPr id="5128" name="7 Resim" descr="kapak.png"/>
          <p:cNvPicPr>
            <a:picLocks noChangeAspect="1"/>
          </p:cNvPicPr>
          <p:nvPr/>
        </p:nvPicPr>
        <p:blipFill>
          <a:blip r:embed="rId2" cstate="print"/>
          <a:srcRect l="1103"/>
          <a:stretch>
            <a:fillRect/>
          </a:stretch>
        </p:blipFill>
        <p:spPr bwMode="auto">
          <a:xfrm>
            <a:off x="1" y="0"/>
            <a:ext cx="9152063" cy="508267"/>
          </a:xfrm>
          <a:prstGeom prst="rect">
            <a:avLst/>
          </a:prstGeom>
          <a:noFill/>
          <a:ln w="9525">
            <a:noFill/>
            <a:miter lim="800000"/>
            <a:headEnd/>
            <a:tailEnd/>
          </a:ln>
        </p:spPr>
      </p:pic>
      <p:sp>
        <p:nvSpPr>
          <p:cNvPr id="5143" name="22 Metin kutusu"/>
          <p:cNvSpPr txBox="1">
            <a:spLocks noChangeArrowheads="1"/>
          </p:cNvSpPr>
          <p:nvPr/>
        </p:nvSpPr>
        <p:spPr bwMode="auto">
          <a:xfrm>
            <a:off x="4932040" y="620688"/>
            <a:ext cx="3744416" cy="1003788"/>
          </a:xfrm>
          <a:prstGeom prst="rect">
            <a:avLst/>
          </a:prstGeom>
          <a:noFill/>
          <a:ln w="9525">
            <a:noFill/>
            <a:miter lim="800000"/>
            <a:headEnd/>
            <a:tailEnd/>
          </a:ln>
        </p:spPr>
        <p:txBody>
          <a:bodyPr wrap="square" lIns="79681" tIns="39840" rIns="79681" bIns="39840">
            <a:spAutoFit/>
          </a:bodyPr>
          <a:lstStyle/>
          <a:p>
            <a:pPr>
              <a:tabLst>
                <a:tab pos="936527" algn="l"/>
                <a:tab pos="2030754" algn="l"/>
              </a:tabLst>
            </a:pPr>
            <a:r>
              <a:rPr lang="en-US" sz="1000" dirty="0">
                <a:solidFill>
                  <a:srgbClr val="376092"/>
                </a:solidFill>
              </a:rPr>
              <a:t>Yacht Marina</a:t>
            </a:r>
            <a:r>
              <a:rPr lang="tr-TR" sz="1000" dirty="0">
                <a:solidFill>
                  <a:srgbClr val="376092"/>
                </a:solidFill>
              </a:rPr>
              <a:t>	</a:t>
            </a:r>
            <a:r>
              <a:rPr lang="ru-RU" sz="1000" dirty="0">
                <a:solidFill>
                  <a:srgbClr val="632523"/>
                </a:solidFill>
              </a:rPr>
              <a:t>Яхт-клуб </a:t>
            </a:r>
            <a:r>
              <a:rPr lang="tr-TR" sz="1000" dirty="0">
                <a:solidFill>
                  <a:srgbClr val="376092"/>
                </a:solidFill>
              </a:rPr>
              <a:t>	</a:t>
            </a:r>
            <a:r>
              <a:rPr lang="en-US" sz="1000" dirty="0">
                <a:solidFill>
                  <a:srgbClr val="376092"/>
                </a:solidFill>
              </a:rPr>
              <a:t>:</a:t>
            </a:r>
            <a:r>
              <a:rPr lang="tr-TR" sz="1000" dirty="0">
                <a:solidFill>
                  <a:srgbClr val="376092"/>
                </a:solidFill>
              </a:rPr>
              <a:t>    </a:t>
            </a:r>
            <a:r>
              <a:rPr lang="en-US" sz="1000" dirty="0">
                <a:solidFill>
                  <a:srgbClr val="376092"/>
                </a:solidFill>
              </a:rPr>
              <a:t> 2 km</a:t>
            </a:r>
          </a:p>
          <a:p>
            <a:pPr>
              <a:tabLst>
                <a:tab pos="936527" algn="l"/>
                <a:tab pos="2030754" algn="l"/>
              </a:tabLst>
            </a:pPr>
            <a:r>
              <a:rPr lang="en-US" sz="1000" dirty="0">
                <a:solidFill>
                  <a:srgbClr val="376092"/>
                </a:solidFill>
              </a:rPr>
              <a:t>Side </a:t>
            </a:r>
            <a:r>
              <a:rPr lang="tr-TR" sz="1000" dirty="0">
                <a:solidFill>
                  <a:srgbClr val="376092"/>
                </a:solidFill>
              </a:rPr>
              <a:t>	</a:t>
            </a:r>
            <a:r>
              <a:rPr lang="ru-RU" sz="1000" dirty="0">
                <a:solidFill>
                  <a:srgbClr val="632523"/>
                </a:solidFill>
              </a:rPr>
              <a:t>Сиде </a:t>
            </a:r>
            <a:r>
              <a:rPr lang="en-US" sz="1000" dirty="0">
                <a:solidFill>
                  <a:srgbClr val="376092"/>
                </a:solidFill>
              </a:rPr>
              <a:t>	: </a:t>
            </a:r>
            <a:r>
              <a:rPr lang="tr-TR" sz="1000" dirty="0">
                <a:solidFill>
                  <a:srgbClr val="376092"/>
                </a:solidFill>
              </a:rPr>
              <a:t>  </a:t>
            </a:r>
            <a:r>
              <a:rPr lang="en-US" sz="1000" dirty="0">
                <a:solidFill>
                  <a:srgbClr val="376092"/>
                </a:solidFill>
              </a:rPr>
              <a:t>74 km.</a:t>
            </a:r>
          </a:p>
          <a:p>
            <a:pPr>
              <a:tabLst>
                <a:tab pos="936527" algn="l"/>
                <a:tab pos="2030754" algn="l"/>
              </a:tabLst>
            </a:pPr>
            <a:r>
              <a:rPr lang="en-US" sz="1000" dirty="0" err="1">
                <a:solidFill>
                  <a:srgbClr val="376092"/>
                </a:solidFill>
              </a:rPr>
              <a:t>Belek</a:t>
            </a:r>
            <a:r>
              <a:rPr lang="tr-TR" sz="1000" dirty="0">
                <a:solidFill>
                  <a:srgbClr val="376092"/>
                </a:solidFill>
              </a:rPr>
              <a:t>	</a:t>
            </a:r>
            <a:r>
              <a:rPr lang="ru-RU" sz="1000" dirty="0">
                <a:solidFill>
                  <a:srgbClr val="632523"/>
                </a:solidFill>
              </a:rPr>
              <a:t>Белек</a:t>
            </a:r>
            <a:r>
              <a:rPr lang="ru-RU" sz="1000" dirty="0">
                <a:solidFill>
                  <a:srgbClr val="0070C0"/>
                </a:solidFill>
              </a:rPr>
              <a:t> </a:t>
            </a:r>
            <a:r>
              <a:rPr lang="en-US" sz="1000" dirty="0">
                <a:solidFill>
                  <a:srgbClr val="376092"/>
                </a:solidFill>
              </a:rPr>
              <a:t>	: 100 km.</a:t>
            </a:r>
          </a:p>
          <a:p>
            <a:pPr>
              <a:tabLst>
                <a:tab pos="936527" algn="l"/>
                <a:tab pos="2030754" algn="l"/>
              </a:tabLst>
            </a:pPr>
            <a:r>
              <a:rPr lang="en-US" sz="1000" dirty="0">
                <a:solidFill>
                  <a:srgbClr val="376092"/>
                </a:solidFill>
              </a:rPr>
              <a:t>Antalya airport </a:t>
            </a:r>
            <a:r>
              <a:rPr lang="tr-TR" sz="1000" dirty="0">
                <a:solidFill>
                  <a:srgbClr val="376092"/>
                </a:solidFill>
              </a:rPr>
              <a:t>	</a:t>
            </a:r>
            <a:r>
              <a:rPr lang="ru-RU" sz="1000" dirty="0">
                <a:solidFill>
                  <a:srgbClr val="632523"/>
                </a:solidFill>
              </a:rPr>
              <a:t>Аэропорт г. Анталия </a:t>
            </a:r>
            <a:r>
              <a:rPr lang="en-US" sz="1000" dirty="0">
                <a:solidFill>
                  <a:srgbClr val="376092"/>
                </a:solidFill>
              </a:rPr>
              <a:t>	: 125 km.</a:t>
            </a:r>
          </a:p>
          <a:p>
            <a:pPr>
              <a:tabLst>
                <a:tab pos="936527" algn="l"/>
                <a:tab pos="2030754" algn="l"/>
              </a:tabLst>
            </a:pPr>
            <a:r>
              <a:rPr lang="en-US" sz="1000" dirty="0" err="1">
                <a:solidFill>
                  <a:srgbClr val="376092"/>
                </a:solidFill>
              </a:rPr>
              <a:t>Gazipasa</a:t>
            </a:r>
            <a:r>
              <a:rPr lang="en-US" sz="1000" dirty="0">
                <a:solidFill>
                  <a:srgbClr val="376092"/>
                </a:solidFill>
              </a:rPr>
              <a:t> airport</a:t>
            </a:r>
            <a:r>
              <a:rPr lang="tr-TR" sz="1000" dirty="0">
                <a:solidFill>
                  <a:srgbClr val="376092"/>
                </a:solidFill>
              </a:rPr>
              <a:t> 	</a:t>
            </a:r>
            <a:r>
              <a:rPr lang="ru-RU" sz="1000" dirty="0">
                <a:solidFill>
                  <a:srgbClr val="632523"/>
                </a:solidFill>
              </a:rPr>
              <a:t>Аэропорт г. Газипаша</a:t>
            </a:r>
            <a:r>
              <a:rPr lang="tr-TR" sz="1000" dirty="0">
                <a:solidFill>
                  <a:srgbClr val="632523"/>
                </a:solidFill>
              </a:rPr>
              <a:t>	</a:t>
            </a:r>
            <a:r>
              <a:rPr lang="en-US" sz="1000" dirty="0">
                <a:solidFill>
                  <a:srgbClr val="376092"/>
                </a:solidFill>
              </a:rPr>
              <a:t>: </a:t>
            </a:r>
            <a:r>
              <a:rPr lang="tr-TR" sz="1000" dirty="0">
                <a:solidFill>
                  <a:srgbClr val="376092"/>
                </a:solidFill>
              </a:rPr>
              <a:t>  </a:t>
            </a:r>
            <a:r>
              <a:rPr lang="en-US" sz="1000" dirty="0">
                <a:solidFill>
                  <a:srgbClr val="376092"/>
                </a:solidFill>
              </a:rPr>
              <a:t>35 km.</a:t>
            </a:r>
          </a:p>
          <a:p>
            <a:pPr>
              <a:tabLst>
                <a:tab pos="936527" algn="l"/>
                <a:tab pos="2030754" algn="l"/>
              </a:tabLst>
            </a:pPr>
            <a:endParaRPr lang="en-US" sz="1000" dirty="0">
              <a:solidFill>
                <a:srgbClr val="376092"/>
              </a:solidFill>
            </a:endParaRPr>
          </a:p>
        </p:txBody>
      </p:sp>
      <p:pic>
        <p:nvPicPr>
          <p:cNvPr id="5147" name="7 Resim" descr="kapak.png"/>
          <p:cNvPicPr>
            <a:picLocks noChangeAspect="1"/>
          </p:cNvPicPr>
          <p:nvPr/>
        </p:nvPicPr>
        <p:blipFill>
          <a:blip r:embed="rId3" cstate="print"/>
          <a:srcRect r="1103"/>
          <a:stretch>
            <a:fillRect/>
          </a:stretch>
        </p:blipFill>
        <p:spPr bwMode="auto">
          <a:xfrm>
            <a:off x="-8063" y="6601707"/>
            <a:ext cx="9152063" cy="256293"/>
          </a:xfrm>
          <a:prstGeom prst="rect">
            <a:avLst/>
          </a:prstGeom>
          <a:noFill/>
          <a:ln w="9525">
            <a:noFill/>
            <a:miter lim="800000"/>
            <a:headEnd/>
            <a:tailEnd/>
          </a:ln>
        </p:spPr>
      </p:pic>
      <p:pic>
        <p:nvPicPr>
          <p:cNvPr id="23" name="3 Resim" descr="maps1 copy.jpg"/>
          <p:cNvPicPr>
            <a:picLocks noChangeAspect="1"/>
          </p:cNvPicPr>
          <p:nvPr/>
        </p:nvPicPr>
        <p:blipFill>
          <a:blip r:embed="rId4" cstate="print"/>
          <a:srcRect/>
          <a:stretch>
            <a:fillRect/>
          </a:stretch>
        </p:blipFill>
        <p:spPr bwMode="auto">
          <a:xfrm>
            <a:off x="3394366" y="2276872"/>
            <a:ext cx="5749634"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144016" y="4725144"/>
            <a:ext cx="3995936" cy="1773229"/>
          </a:xfrm>
          <a:prstGeom prst="rect">
            <a:avLst/>
          </a:prstGeom>
          <a:noFill/>
        </p:spPr>
        <p:txBody>
          <a:bodyPr wrap="square" lIns="79681" tIns="39840" rIns="79681" bIns="39840">
            <a:spAutoFit/>
          </a:bodyPr>
          <a:lstStyle/>
          <a:p>
            <a:pPr>
              <a:tabLst>
                <a:tab pos="621123" algn="l"/>
                <a:tab pos="1637883" algn="l"/>
                <a:tab pos="2030754" algn="l"/>
                <a:tab pos="2346157" algn="l"/>
              </a:tabLst>
              <a:defRPr/>
            </a:pPr>
            <a:r>
              <a:rPr lang="en-US" sz="1000" dirty="0" smtClean="0">
                <a:solidFill>
                  <a:schemeClr val="accent1">
                    <a:lumMod val="75000"/>
                  </a:schemeClr>
                </a:solidFill>
              </a:rPr>
              <a:t>3rd Floor </a:t>
            </a:r>
            <a:r>
              <a:rPr lang="tr-TR" sz="1000" dirty="0" smtClean="0">
                <a:solidFill>
                  <a:schemeClr val="accent1">
                    <a:lumMod val="75000"/>
                  </a:schemeClr>
                </a:solidFill>
              </a:rPr>
              <a:t>	8</a:t>
            </a:r>
            <a:r>
              <a:rPr lang="en-US" sz="1000" dirty="0" smtClean="0">
                <a:solidFill>
                  <a:schemeClr val="accent1">
                    <a:lumMod val="75000"/>
                  </a:schemeClr>
                </a:solidFill>
              </a:rPr>
              <a:t> units Apartment</a:t>
            </a:r>
            <a:r>
              <a:rPr lang="tr-TR" sz="1000" dirty="0" smtClean="0">
                <a:solidFill>
                  <a:schemeClr val="accent1">
                    <a:lumMod val="75000"/>
                  </a:schemeClr>
                </a:solidFill>
              </a:rPr>
              <a:t>	 (2</a:t>
            </a:r>
            <a:r>
              <a:rPr lang="en-US" sz="1000" dirty="0" smtClean="0">
                <a:solidFill>
                  <a:schemeClr val="accent1">
                    <a:lumMod val="75000"/>
                  </a:schemeClr>
                </a:solidFill>
              </a:rPr>
              <a:t>* 2+1</a:t>
            </a:r>
            <a:r>
              <a:rPr lang="tr-TR" sz="1000" dirty="0" smtClean="0">
                <a:solidFill>
                  <a:schemeClr val="accent1">
                    <a:lumMod val="75000"/>
                  </a:schemeClr>
                </a:solidFill>
              </a:rPr>
              <a:t> </a:t>
            </a:r>
            <a:r>
              <a:rPr lang="en-US" sz="1000" dirty="0" smtClean="0">
                <a:solidFill>
                  <a:schemeClr val="accent1">
                    <a:lumMod val="75000"/>
                  </a:schemeClr>
                </a:solidFill>
              </a:rPr>
              <a:t>and</a:t>
            </a:r>
            <a:r>
              <a:rPr lang="tr-TR" sz="1000" dirty="0" smtClean="0">
                <a:solidFill>
                  <a:schemeClr val="accent1">
                    <a:lumMod val="75000"/>
                  </a:schemeClr>
                </a:solidFill>
              </a:rPr>
              <a:t>	6</a:t>
            </a:r>
            <a:r>
              <a:rPr lang="en-US" sz="1000" dirty="0" smtClean="0">
                <a:solidFill>
                  <a:schemeClr val="accent1">
                    <a:lumMod val="75000"/>
                  </a:schemeClr>
                </a:solidFill>
              </a:rPr>
              <a:t>* 1+1</a:t>
            </a:r>
            <a:r>
              <a:rPr lang="tr-TR" sz="1000" dirty="0" smtClean="0">
                <a:solidFill>
                  <a:schemeClr val="accent1">
                    <a:lumMod val="75000"/>
                  </a:schemeClr>
                </a:solidFill>
              </a:rPr>
              <a:t> )</a:t>
            </a:r>
          </a:p>
          <a:p>
            <a:pPr>
              <a:tabLst>
                <a:tab pos="621123" algn="l"/>
                <a:tab pos="1637883" algn="l"/>
                <a:tab pos="2030754" algn="l"/>
                <a:tab pos="2346157" algn="l"/>
              </a:tabLst>
              <a:defRPr/>
            </a:pPr>
            <a:r>
              <a:rPr lang="en-US" sz="1000" dirty="0" smtClean="0">
                <a:solidFill>
                  <a:schemeClr val="accent1">
                    <a:lumMod val="75000"/>
                  </a:schemeClr>
                </a:solidFill>
              </a:rPr>
              <a:t>4th Floor </a:t>
            </a:r>
            <a:r>
              <a:rPr lang="tr-TR" sz="1000" dirty="0" smtClean="0">
                <a:solidFill>
                  <a:schemeClr val="accent1">
                    <a:lumMod val="75000"/>
                  </a:schemeClr>
                </a:solidFill>
              </a:rPr>
              <a:t>	</a:t>
            </a:r>
            <a:r>
              <a:rPr lang="en-US" sz="1000" dirty="0" smtClean="0">
                <a:solidFill>
                  <a:schemeClr val="accent1">
                    <a:lumMod val="75000"/>
                  </a:schemeClr>
                </a:solidFill>
              </a:rPr>
              <a:t>8 units Apartment</a:t>
            </a:r>
            <a:r>
              <a:rPr lang="tr-TR" sz="1000" dirty="0" smtClean="0">
                <a:solidFill>
                  <a:schemeClr val="accent1">
                    <a:lumMod val="75000"/>
                  </a:schemeClr>
                </a:solidFill>
              </a:rPr>
              <a:t>	 ( 2</a:t>
            </a:r>
            <a:r>
              <a:rPr lang="en-US" sz="1000" dirty="0" smtClean="0">
                <a:solidFill>
                  <a:schemeClr val="accent1">
                    <a:lumMod val="75000"/>
                  </a:schemeClr>
                </a:solidFill>
              </a:rPr>
              <a:t>* 2+1</a:t>
            </a:r>
            <a:r>
              <a:rPr lang="tr-TR" sz="1000" dirty="0" smtClean="0">
                <a:solidFill>
                  <a:schemeClr val="accent1">
                    <a:lumMod val="75000"/>
                  </a:schemeClr>
                </a:solidFill>
              </a:rPr>
              <a:t> </a:t>
            </a:r>
            <a:r>
              <a:rPr lang="en-US" sz="1000" dirty="0" smtClean="0">
                <a:solidFill>
                  <a:schemeClr val="accent1">
                    <a:lumMod val="75000"/>
                  </a:schemeClr>
                </a:solidFill>
              </a:rPr>
              <a:t>and</a:t>
            </a:r>
            <a:r>
              <a:rPr lang="tr-TR" sz="1000" dirty="0" smtClean="0">
                <a:solidFill>
                  <a:schemeClr val="accent1">
                    <a:lumMod val="75000"/>
                  </a:schemeClr>
                </a:solidFill>
              </a:rPr>
              <a:t>	6</a:t>
            </a:r>
            <a:r>
              <a:rPr lang="en-US" sz="1000" dirty="0" smtClean="0">
                <a:solidFill>
                  <a:schemeClr val="accent1">
                    <a:lumMod val="75000"/>
                  </a:schemeClr>
                </a:solidFill>
              </a:rPr>
              <a:t>* 1+1</a:t>
            </a:r>
            <a:r>
              <a:rPr lang="tr-TR" sz="1000" dirty="0" smtClean="0">
                <a:solidFill>
                  <a:schemeClr val="accent1">
                    <a:lumMod val="75000"/>
                  </a:schemeClr>
                </a:solidFill>
              </a:rPr>
              <a:t> )</a:t>
            </a:r>
            <a:endParaRPr lang="en-US" sz="1000" dirty="0" smtClean="0">
              <a:solidFill>
                <a:schemeClr val="accent1">
                  <a:lumMod val="75000"/>
                </a:schemeClr>
              </a:solidFill>
            </a:endParaRPr>
          </a:p>
          <a:p>
            <a:pPr>
              <a:tabLst>
                <a:tab pos="621123" algn="l"/>
                <a:tab pos="1637883" algn="l"/>
                <a:tab pos="2030754" algn="l"/>
                <a:tab pos="2346157" algn="l"/>
              </a:tabLst>
              <a:defRPr/>
            </a:pPr>
            <a:r>
              <a:rPr lang="en-US" sz="1000" dirty="0" smtClean="0">
                <a:solidFill>
                  <a:schemeClr val="accent1">
                    <a:lumMod val="75000"/>
                  </a:schemeClr>
                </a:solidFill>
              </a:rPr>
              <a:t>5th Floor </a:t>
            </a:r>
            <a:r>
              <a:rPr lang="tr-TR" sz="1000" dirty="0" smtClean="0">
                <a:solidFill>
                  <a:schemeClr val="accent1">
                    <a:lumMod val="75000"/>
                  </a:schemeClr>
                </a:solidFill>
              </a:rPr>
              <a:t>	</a:t>
            </a:r>
            <a:r>
              <a:rPr lang="en-US" sz="1000" dirty="0" smtClean="0">
                <a:solidFill>
                  <a:schemeClr val="accent1">
                    <a:lumMod val="75000"/>
                  </a:schemeClr>
                </a:solidFill>
              </a:rPr>
              <a:t>8 units Apartment</a:t>
            </a:r>
            <a:r>
              <a:rPr lang="tr-TR" sz="1000" dirty="0" smtClean="0">
                <a:solidFill>
                  <a:schemeClr val="accent1">
                    <a:lumMod val="75000"/>
                  </a:schemeClr>
                </a:solidFill>
              </a:rPr>
              <a:t>	( 2</a:t>
            </a:r>
            <a:r>
              <a:rPr lang="en-US" sz="1000" dirty="0" smtClean="0">
                <a:solidFill>
                  <a:schemeClr val="accent1">
                    <a:lumMod val="75000"/>
                  </a:schemeClr>
                </a:solidFill>
              </a:rPr>
              <a:t>* 2+1</a:t>
            </a:r>
            <a:r>
              <a:rPr lang="tr-TR" sz="1000" dirty="0" smtClean="0">
                <a:solidFill>
                  <a:schemeClr val="accent1">
                    <a:lumMod val="75000"/>
                  </a:schemeClr>
                </a:solidFill>
              </a:rPr>
              <a:t> </a:t>
            </a:r>
            <a:r>
              <a:rPr lang="en-US" sz="1000" dirty="0" smtClean="0">
                <a:solidFill>
                  <a:schemeClr val="accent1">
                    <a:lumMod val="75000"/>
                  </a:schemeClr>
                </a:solidFill>
              </a:rPr>
              <a:t>and</a:t>
            </a:r>
            <a:r>
              <a:rPr lang="tr-TR" sz="1000" dirty="0" smtClean="0">
                <a:solidFill>
                  <a:schemeClr val="accent1">
                    <a:lumMod val="75000"/>
                  </a:schemeClr>
                </a:solidFill>
              </a:rPr>
              <a:t>	6</a:t>
            </a:r>
            <a:r>
              <a:rPr lang="en-US" sz="1000" dirty="0" smtClean="0">
                <a:solidFill>
                  <a:schemeClr val="accent1">
                    <a:lumMod val="75000"/>
                  </a:schemeClr>
                </a:solidFill>
              </a:rPr>
              <a:t>* 1+1</a:t>
            </a:r>
            <a:r>
              <a:rPr lang="tr-TR" sz="1000" dirty="0" smtClean="0">
                <a:solidFill>
                  <a:schemeClr val="accent1">
                    <a:lumMod val="75000"/>
                  </a:schemeClr>
                </a:solidFill>
              </a:rPr>
              <a:t> )</a:t>
            </a:r>
          </a:p>
          <a:p>
            <a:pPr>
              <a:tabLst>
                <a:tab pos="621123" algn="l"/>
                <a:tab pos="1637883" algn="l"/>
                <a:tab pos="2030754" algn="l"/>
                <a:tab pos="2346157" algn="l"/>
              </a:tabLst>
              <a:defRPr/>
            </a:pPr>
            <a:endParaRPr lang="en-US" sz="1000" dirty="0" smtClean="0">
              <a:solidFill>
                <a:schemeClr val="accent1">
                  <a:lumMod val="75000"/>
                </a:schemeClr>
              </a:solidFill>
            </a:endParaRPr>
          </a:p>
          <a:p>
            <a:pPr>
              <a:tabLst>
                <a:tab pos="621123" algn="l"/>
                <a:tab pos="1637883" algn="l"/>
                <a:tab pos="2030754" algn="l"/>
                <a:tab pos="2346157" algn="l"/>
              </a:tabLst>
              <a:defRPr/>
            </a:pPr>
            <a:r>
              <a:rPr lang="en-US" sz="1000" dirty="0" smtClean="0">
                <a:solidFill>
                  <a:schemeClr val="accent1">
                    <a:lumMod val="75000"/>
                  </a:schemeClr>
                </a:solidFill>
              </a:rPr>
              <a:t>6th </a:t>
            </a:r>
            <a:r>
              <a:rPr lang="en-US" sz="1000" dirty="0">
                <a:solidFill>
                  <a:schemeClr val="accent1">
                    <a:lumMod val="75000"/>
                  </a:schemeClr>
                </a:solidFill>
              </a:rPr>
              <a:t>Floor </a:t>
            </a:r>
            <a:r>
              <a:rPr lang="tr-TR" sz="1000" dirty="0">
                <a:solidFill>
                  <a:schemeClr val="accent1">
                    <a:lumMod val="75000"/>
                  </a:schemeClr>
                </a:solidFill>
              </a:rPr>
              <a:t>	</a:t>
            </a:r>
            <a:r>
              <a:rPr lang="tr-TR" sz="1000" dirty="0" smtClean="0">
                <a:solidFill>
                  <a:schemeClr val="accent1">
                    <a:lumMod val="75000"/>
                  </a:schemeClr>
                </a:solidFill>
              </a:rPr>
              <a:t>3</a:t>
            </a:r>
            <a:r>
              <a:rPr lang="en-US" sz="1000" dirty="0" smtClean="0">
                <a:solidFill>
                  <a:schemeClr val="accent1">
                    <a:lumMod val="75000"/>
                  </a:schemeClr>
                </a:solidFill>
              </a:rPr>
              <a:t> units</a:t>
            </a:r>
            <a:r>
              <a:rPr lang="tr-TR" sz="1000" dirty="0" smtClean="0">
                <a:solidFill>
                  <a:schemeClr val="accent1">
                    <a:lumMod val="75000"/>
                  </a:schemeClr>
                </a:solidFill>
              </a:rPr>
              <a:t> 1+1  , 1</a:t>
            </a:r>
            <a:r>
              <a:rPr lang="en-US" sz="1000" dirty="0" smtClean="0">
                <a:solidFill>
                  <a:schemeClr val="accent1">
                    <a:lumMod val="75000"/>
                  </a:schemeClr>
                </a:solidFill>
              </a:rPr>
              <a:t> unit </a:t>
            </a:r>
            <a:r>
              <a:rPr lang="tr-TR" sz="1000" dirty="0" smtClean="0">
                <a:solidFill>
                  <a:schemeClr val="accent1">
                    <a:lumMod val="75000"/>
                  </a:schemeClr>
                </a:solidFill>
              </a:rPr>
              <a:t> 3+1  ,  4  </a:t>
            </a:r>
            <a:r>
              <a:rPr lang="tr-TR" sz="1000" dirty="0" err="1" smtClean="0">
                <a:solidFill>
                  <a:schemeClr val="accent1">
                    <a:lumMod val="75000"/>
                  </a:schemeClr>
                </a:solidFill>
              </a:rPr>
              <a:t>Duplex</a:t>
            </a:r>
            <a:r>
              <a:rPr lang="tr-TR" sz="1000" dirty="0" smtClean="0">
                <a:solidFill>
                  <a:schemeClr val="accent1">
                    <a:lumMod val="75000"/>
                  </a:schemeClr>
                </a:solidFill>
              </a:rPr>
              <a:t> </a:t>
            </a:r>
            <a:r>
              <a:rPr lang="en-US" sz="1000" dirty="0" smtClean="0">
                <a:solidFill>
                  <a:schemeClr val="accent1">
                    <a:lumMod val="75000"/>
                  </a:schemeClr>
                </a:solidFill>
              </a:rPr>
              <a:t>Penthouse</a:t>
            </a:r>
            <a:r>
              <a:rPr lang="tr-TR" sz="1000" dirty="0" smtClean="0">
                <a:solidFill>
                  <a:schemeClr val="accent1">
                    <a:lumMod val="75000"/>
                  </a:schemeClr>
                </a:solidFill>
              </a:rPr>
              <a:t>  3+1   </a:t>
            </a:r>
            <a:r>
              <a:rPr lang="en-US" sz="1000" dirty="0" smtClean="0">
                <a:solidFill>
                  <a:schemeClr val="accent1">
                    <a:lumMod val="75000"/>
                  </a:schemeClr>
                </a:solidFill>
              </a:rPr>
              <a:t> </a:t>
            </a:r>
            <a:r>
              <a:rPr lang="tr-TR" sz="1000" dirty="0">
                <a:solidFill>
                  <a:schemeClr val="accent1">
                    <a:lumMod val="75000"/>
                  </a:schemeClr>
                </a:solidFill>
              </a:rPr>
              <a:t>	</a:t>
            </a:r>
            <a:endParaRPr lang="en-US" sz="1000" dirty="0">
              <a:solidFill>
                <a:schemeClr val="accent1">
                  <a:lumMod val="75000"/>
                </a:schemeClr>
              </a:solidFill>
            </a:endParaRPr>
          </a:p>
          <a:p>
            <a:pPr>
              <a:tabLst>
                <a:tab pos="621123" algn="l"/>
                <a:tab pos="1637883" algn="l"/>
                <a:tab pos="2030754" algn="l"/>
                <a:tab pos="2346157" algn="l"/>
              </a:tabLst>
              <a:defRPr/>
            </a:pPr>
            <a:endParaRPr lang="tr-TR" sz="1000" dirty="0">
              <a:solidFill>
                <a:schemeClr val="accent1">
                  <a:lumMod val="75000"/>
                </a:schemeClr>
              </a:solidFill>
            </a:endParaRPr>
          </a:p>
          <a:p>
            <a:pPr>
              <a:tabLst>
                <a:tab pos="621123" algn="l"/>
                <a:tab pos="1637883" algn="l"/>
                <a:tab pos="2030754" algn="l"/>
                <a:tab pos="2346157" algn="l"/>
              </a:tabLst>
              <a:defRPr/>
            </a:pPr>
            <a:r>
              <a:rPr lang="tr-TR" sz="1000" dirty="0" smtClean="0">
                <a:solidFill>
                  <a:schemeClr val="accent2">
                    <a:lumMod val="50000"/>
                  </a:schemeClr>
                </a:solidFill>
              </a:rPr>
              <a:t>3- ий этаж	8 апартаментов    	 (2* 2+1  и 6* 1+1 )</a:t>
            </a:r>
            <a:endParaRPr lang="en-US" sz="1000" dirty="0" smtClean="0">
              <a:solidFill>
                <a:schemeClr val="accent2">
                  <a:lumMod val="50000"/>
                </a:schemeClr>
              </a:solidFill>
            </a:endParaRPr>
          </a:p>
          <a:p>
            <a:pPr>
              <a:tabLst>
                <a:tab pos="621123" algn="l"/>
                <a:tab pos="1637883" algn="l"/>
                <a:tab pos="2030754" algn="l"/>
                <a:tab pos="2346157" algn="l"/>
              </a:tabLst>
              <a:defRPr/>
            </a:pPr>
            <a:r>
              <a:rPr lang="tr-TR" sz="1000" dirty="0" smtClean="0">
                <a:solidFill>
                  <a:schemeClr val="accent2">
                    <a:lumMod val="50000"/>
                  </a:schemeClr>
                </a:solidFill>
              </a:rPr>
              <a:t>4-ый этаж	8 апартаментов    	 (2* 2+1  и 6* 1+1 )</a:t>
            </a:r>
          </a:p>
          <a:p>
            <a:pPr>
              <a:tabLst>
                <a:tab pos="621123" algn="l"/>
                <a:tab pos="1637883" algn="l"/>
                <a:tab pos="2030754" algn="l"/>
                <a:tab pos="2346157" algn="l"/>
              </a:tabLst>
              <a:defRPr/>
            </a:pPr>
            <a:r>
              <a:rPr lang="tr-TR" sz="1000" dirty="0" smtClean="0">
                <a:solidFill>
                  <a:schemeClr val="accent2">
                    <a:lumMod val="50000"/>
                  </a:schemeClr>
                </a:solidFill>
              </a:rPr>
              <a:t>5-ый этаж	8 апартаментов   	(2* 2+1  и 6* 1+1 )</a:t>
            </a:r>
          </a:p>
          <a:p>
            <a:pPr>
              <a:tabLst>
                <a:tab pos="621123" algn="l"/>
                <a:tab pos="1637883" algn="l"/>
                <a:tab pos="2030754" algn="l"/>
                <a:tab pos="2346157" algn="l"/>
              </a:tabLst>
              <a:defRPr/>
            </a:pPr>
            <a:endParaRPr lang="tr-TR" sz="1000" dirty="0" smtClean="0">
              <a:solidFill>
                <a:schemeClr val="accent2">
                  <a:lumMod val="50000"/>
                </a:schemeClr>
              </a:solidFill>
            </a:endParaRPr>
          </a:p>
          <a:p>
            <a:pPr>
              <a:tabLst>
                <a:tab pos="621123" algn="l"/>
                <a:tab pos="1637883" algn="l"/>
                <a:tab pos="2030754" algn="l"/>
                <a:tab pos="2346157" algn="l"/>
              </a:tabLst>
              <a:defRPr/>
            </a:pPr>
            <a:r>
              <a:rPr lang="tr-TR" sz="1000" dirty="0" smtClean="0">
                <a:solidFill>
                  <a:schemeClr val="accent2">
                    <a:lumMod val="50000"/>
                  </a:schemeClr>
                </a:solidFill>
              </a:rPr>
              <a:t>6-ой </a:t>
            </a:r>
            <a:r>
              <a:rPr lang="tr-TR" sz="1000" dirty="0">
                <a:solidFill>
                  <a:schemeClr val="accent2">
                    <a:lumMod val="50000"/>
                  </a:schemeClr>
                </a:solidFill>
              </a:rPr>
              <a:t>этаж 	</a:t>
            </a:r>
            <a:r>
              <a:rPr lang="tr-TR" sz="1000" dirty="0" smtClean="0">
                <a:solidFill>
                  <a:schemeClr val="accent2">
                    <a:lumMod val="50000"/>
                  </a:schemeClr>
                </a:solidFill>
              </a:rPr>
              <a:t>4 пентхаусов , </a:t>
            </a:r>
            <a:r>
              <a:rPr lang="tr-TR" sz="1000" dirty="0" smtClean="0">
                <a:solidFill>
                  <a:schemeClr val="accent1">
                    <a:lumMod val="75000"/>
                  </a:schemeClr>
                </a:solidFill>
              </a:rPr>
              <a:t>3</a:t>
            </a:r>
            <a:r>
              <a:rPr lang="en-US" sz="1000" dirty="0" smtClean="0">
                <a:solidFill>
                  <a:schemeClr val="accent1">
                    <a:lumMod val="75000"/>
                  </a:schemeClr>
                </a:solidFill>
              </a:rPr>
              <a:t> units</a:t>
            </a:r>
            <a:r>
              <a:rPr lang="tr-TR" sz="1000" dirty="0" smtClean="0">
                <a:solidFill>
                  <a:schemeClr val="accent1">
                    <a:lumMod val="75000"/>
                  </a:schemeClr>
                </a:solidFill>
              </a:rPr>
              <a:t> 1+1  , 1</a:t>
            </a:r>
            <a:r>
              <a:rPr lang="en-US" sz="1000" dirty="0" smtClean="0">
                <a:solidFill>
                  <a:schemeClr val="accent1">
                    <a:lumMod val="75000"/>
                  </a:schemeClr>
                </a:solidFill>
              </a:rPr>
              <a:t> unit </a:t>
            </a:r>
            <a:r>
              <a:rPr lang="tr-TR" sz="1000" dirty="0" smtClean="0">
                <a:solidFill>
                  <a:schemeClr val="accent1">
                    <a:lumMod val="75000"/>
                  </a:schemeClr>
                </a:solidFill>
              </a:rPr>
              <a:t> 3+1  ,  </a:t>
            </a:r>
            <a:endParaRPr lang="tr-TR" sz="1000" dirty="0">
              <a:solidFill>
                <a:schemeClr val="accent2">
                  <a:lumMod val="50000"/>
                </a:schemeClr>
              </a:solidFill>
            </a:endParaRPr>
          </a:p>
        </p:txBody>
      </p:sp>
      <p:sp>
        <p:nvSpPr>
          <p:cNvPr id="14" name="13 Metin kutusu"/>
          <p:cNvSpPr txBox="1"/>
          <p:nvPr/>
        </p:nvSpPr>
        <p:spPr>
          <a:xfrm>
            <a:off x="5138264" y="5091249"/>
            <a:ext cx="3826224" cy="1680896"/>
          </a:xfrm>
          <a:prstGeom prst="rect">
            <a:avLst/>
          </a:prstGeom>
          <a:noFill/>
        </p:spPr>
        <p:txBody>
          <a:bodyPr wrap="square" lIns="79681" tIns="39840" rIns="79681" bIns="39840">
            <a:spAutoFit/>
          </a:bodyPr>
          <a:lstStyle/>
          <a:p>
            <a:pPr>
              <a:defRPr/>
            </a:pPr>
            <a:r>
              <a:rPr lang="tr-TR" sz="1400" b="1" i="1" dirty="0">
                <a:solidFill>
                  <a:schemeClr val="accent1">
                    <a:lumMod val="75000"/>
                  </a:schemeClr>
                </a:solidFill>
              </a:rPr>
              <a:t>O</a:t>
            </a:r>
            <a:r>
              <a:rPr lang="en-US" sz="1400" b="1" i="1" dirty="0" err="1">
                <a:solidFill>
                  <a:schemeClr val="accent1">
                    <a:lumMod val="75000"/>
                  </a:schemeClr>
                </a:solidFill>
              </a:rPr>
              <a:t>ptional</a:t>
            </a:r>
            <a:r>
              <a:rPr lang="tr-TR" sz="1400" b="1" i="1" dirty="0">
                <a:solidFill>
                  <a:schemeClr val="accent1">
                    <a:lumMod val="75000"/>
                  </a:schemeClr>
                </a:solidFill>
              </a:rPr>
              <a:t> / </a:t>
            </a:r>
            <a:r>
              <a:rPr lang="ru-RU" sz="1400" b="1" dirty="0">
                <a:solidFill>
                  <a:srgbClr val="0070C0"/>
                </a:solidFill>
              </a:rPr>
              <a:t>За дополнительную</a:t>
            </a:r>
            <a:r>
              <a:rPr lang="tr-TR" sz="1400" b="1" dirty="0">
                <a:solidFill>
                  <a:srgbClr val="0070C0"/>
                </a:solidFill>
              </a:rPr>
              <a:t> </a:t>
            </a:r>
            <a:r>
              <a:rPr lang="ru-RU" sz="1400" b="1" dirty="0">
                <a:solidFill>
                  <a:srgbClr val="0070C0"/>
                </a:solidFill>
              </a:rPr>
              <a:t>плату</a:t>
            </a:r>
            <a:r>
              <a:rPr lang="tr-TR" sz="1000" b="1" dirty="0">
                <a:solidFill>
                  <a:srgbClr val="0070C0"/>
                </a:solidFill>
              </a:rPr>
              <a:t/>
            </a:r>
            <a:br>
              <a:rPr lang="tr-TR" sz="1000" b="1" dirty="0">
                <a:solidFill>
                  <a:srgbClr val="0070C0"/>
                </a:solidFill>
              </a:rPr>
            </a:b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tr-TR" sz="1000" dirty="0" err="1">
                <a:solidFill>
                  <a:schemeClr val="accent1">
                    <a:lumMod val="75000"/>
                  </a:schemeClr>
                </a:solidFill>
              </a:rPr>
              <a:t>Security</a:t>
            </a:r>
            <a:r>
              <a:rPr lang="tr-TR" sz="1000" dirty="0">
                <a:solidFill>
                  <a:schemeClr val="accent1">
                    <a:lumMod val="75000"/>
                  </a:schemeClr>
                </a:solidFill>
              </a:rPr>
              <a:t> </a:t>
            </a:r>
            <a:r>
              <a:rPr lang="tr-TR" sz="1000" dirty="0" err="1">
                <a:solidFill>
                  <a:schemeClr val="accent1">
                    <a:lumMod val="75000"/>
                  </a:schemeClr>
                </a:solidFill>
              </a:rPr>
              <a:t>shutters</a:t>
            </a:r>
            <a:r>
              <a:rPr lang="tr-TR" sz="1000" dirty="0">
                <a:solidFill>
                  <a:schemeClr val="accent1">
                    <a:lumMod val="75000"/>
                  </a:schemeClr>
                </a:solidFill>
              </a:rPr>
              <a:t>  </a:t>
            </a:r>
            <a:r>
              <a:rPr lang="tr-TR" sz="1000" dirty="0" err="1">
                <a:solidFill>
                  <a:schemeClr val="accent1">
                    <a:lumMod val="75000"/>
                  </a:schemeClr>
                </a:solidFill>
              </a:rPr>
              <a:t>and</a:t>
            </a:r>
            <a:r>
              <a:rPr lang="tr-TR" sz="1000" dirty="0">
                <a:solidFill>
                  <a:schemeClr val="accent1">
                    <a:lumMod val="75000"/>
                  </a:schemeClr>
                </a:solidFill>
              </a:rPr>
              <a:t> </a:t>
            </a:r>
            <a:r>
              <a:rPr lang="tr-TR" sz="1000" dirty="0" err="1">
                <a:solidFill>
                  <a:schemeClr val="accent1">
                    <a:lumMod val="75000"/>
                  </a:schemeClr>
                </a:solidFill>
              </a:rPr>
              <a:t>insect</a:t>
            </a:r>
            <a:r>
              <a:rPr lang="tr-TR" sz="1000" dirty="0">
                <a:solidFill>
                  <a:schemeClr val="accent1">
                    <a:lumMod val="75000"/>
                  </a:schemeClr>
                </a:solidFill>
              </a:rPr>
              <a:t> </a:t>
            </a:r>
            <a:r>
              <a:rPr lang="tr-TR" sz="1000" dirty="0" err="1">
                <a:solidFill>
                  <a:schemeClr val="accent1">
                    <a:lumMod val="75000"/>
                  </a:schemeClr>
                </a:solidFill>
              </a:rPr>
              <a:t>screens</a:t>
            </a:r>
            <a:r>
              <a:rPr lang="tr-TR" sz="1000" dirty="0">
                <a:solidFill>
                  <a:schemeClr val="accent1">
                    <a:lumMod val="75000"/>
                  </a:schemeClr>
                </a:solidFill>
              </a:rPr>
              <a:t> on </a:t>
            </a:r>
            <a:r>
              <a:rPr lang="tr-TR" sz="1000" dirty="0" err="1">
                <a:solidFill>
                  <a:schemeClr val="accent1">
                    <a:lumMod val="75000"/>
                  </a:schemeClr>
                </a:solidFill>
              </a:rPr>
              <a:t>the</a:t>
            </a:r>
            <a:r>
              <a:rPr lang="tr-TR" sz="1000" dirty="0">
                <a:solidFill>
                  <a:schemeClr val="accent1">
                    <a:lumMod val="75000"/>
                  </a:schemeClr>
                </a:solidFill>
              </a:rPr>
              <a:t> </a:t>
            </a:r>
            <a:r>
              <a:rPr lang="tr-TR" sz="1000" dirty="0" err="1">
                <a:solidFill>
                  <a:schemeClr val="accent1">
                    <a:lumMod val="75000"/>
                  </a:schemeClr>
                </a:solidFill>
              </a:rPr>
              <a:t>windows</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Ставни на окна и противомоскитные сетки</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tr-TR" sz="1000" dirty="0" err="1">
                <a:solidFill>
                  <a:schemeClr val="accent1">
                    <a:lumMod val="75000"/>
                  </a:schemeClr>
                </a:solidFill>
              </a:rPr>
              <a:t>Heated</a:t>
            </a:r>
            <a:r>
              <a:rPr lang="tr-TR" sz="1000" dirty="0">
                <a:solidFill>
                  <a:schemeClr val="accent1">
                    <a:lumMod val="75000"/>
                  </a:schemeClr>
                </a:solidFill>
              </a:rPr>
              <a:t> </a:t>
            </a:r>
            <a:r>
              <a:rPr lang="tr-TR" sz="1000" dirty="0" err="1">
                <a:solidFill>
                  <a:schemeClr val="accent1">
                    <a:lumMod val="75000"/>
                  </a:schemeClr>
                </a:solidFill>
              </a:rPr>
              <a:t>towel</a:t>
            </a:r>
            <a:r>
              <a:rPr lang="tr-TR" sz="1000" dirty="0">
                <a:solidFill>
                  <a:schemeClr val="accent1">
                    <a:lumMod val="75000"/>
                  </a:schemeClr>
                </a:solidFill>
              </a:rPr>
              <a:t> </a:t>
            </a:r>
            <a:r>
              <a:rPr lang="tr-TR" sz="1000" dirty="0" err="1">
                <a:solidFill>
                  <a:schemeClr val="accent1">
                    <a:lumMod val="75000"/>
                  </a:schemeClr>
                </a:solidFill>
              </a:rPr>
              <a:t>rail</a:t>
            </a:r>
            <a:r>
              <a:rPr lang="tr-TR" sz="1000" dirty="0">
                <a:solidFill>
                  <a:schemeClr val="accent1">
                    <a:lumMod val="75000"/>
                  </a:schemeClr>
                </a:solidFill>
              </a:rPr>
              <a:t> in </a:t>
            </a:r>
            <a:r>
              <a:rPr lang="tr-TR" sz="1000" dirty="0" err="1">
                <a:solidFill>
                  <a:schemeClr val="accent1">
                    <a:lumMod val="75000"/>
                  </a:schemeClr>
                </a:solidFill>
              </a:rPr>
              <a:t>the</a:t>
            </a:r>
            <a:r>
              <a:rPr lang="tr-TR" sz="1000" dirty="0">
                <a:solidFill>
                  <a:schemeClr val="accent1">
                    <a:lumMod val="75000"/>
                  </a:schemeClr>
                </a:solidFill>
              </a:rPr>
              <a:t> </a:t>
            </a:r>
            <a:r>
              <a:rPr lang="tr-TR" sz="1000" dirty="0" err="1">
                <a:solidFill>
                  <a:schemeClr val="accent1">
                    <a:lumMod val="75000"/>
                  </a:schemeClr>
                </a:solidFill>
              </a:rPr>
              <a:t>bathroom</a:t>
            </a:r>
            <a:r>
              <a:rPr lang="tr-TR" sz="1000" dirty="0">
                <a:solidFill>
                  <a:schemeClr val="accent1">
                    <a:lumMod val="75000"/>
                  </a:schemeClr>
                </a:solidFill>
              </a:rPr>
              <a:t> </a:t>
            </a:r>
          </a:p>
          <a:p>
            <a:pPr>
              <a:buFont typeface="Wingdings" pitchFamily="2" charset="2"/>
              <a:buChar char="v"/>
              <a:defRPr/>
            </a:pPr>
            <a:r>
              <a:rPr lang="ru-RU" sz="1000" dirty="0">
                <a:solidFill>
                  <a:schemeClr val="accent2">
                    <a:lumMod val="50000"/>
                  </a:schemeClr>
                </a:solidFill>
              </a:rPr>
              <a:t>Электросушилки для полотенец в ванной комнате</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tr-TR" sz="1000" dirty="0" err="1">
                <a:solidFill>
                  <a:schemeClr val="accent1">
                    <a:lumMod val="75000"/>
                  </a:schemeClr>
                </a:solidFill>
              </a:rPr>
              <a:t>Designer</a:t>
            </a:r>
            <a:r>
              <a:rPr lang="tr-TR" sz="1000" dirty="0">
                <a:solidFill>
                  <a:schemeClr val="accent1">
                    <a:lumMod val="75000"/>
                  </a:schemeClr>
                </a:solidFill>
              </a:rPr>
              <a:t> </a:t>
            </a:r>
            <a:r>
              <a:rPr lang="tr-TR" sz="1000" dirty="0" err="1">
                <a:solidFill>
                  <a:schemeClr val="accent1">
                    <a:lumMod val="75000"/>
                  </a:schemeClr>
                </a:solidFill>
              </a:rPr>
              <a:t>furniture</a:t>
            </a:r>
            <a:r>
              <a:rPr lang="tr-TR" sz="1000" dirty="0">
                <a:solidFill>
                  <a:schemeClr val="accent1">
                    <a:lumMod val="75000"/>
                  </a:schemeClr>
                </a:solidFill>
              </a:rPr>
              <a:t> </a:t>
            </a:r>
            <a:r>
              <a:rPr lang="tr-TR" sz="1000" dirty="0" err="1">
                <a:solidFill>
                  <a:schemeClr val="accent1">
                    <a:lumMod val="75000"/>
                  </a:schemeClr>
                </a:solidFill>
              </a:rPr>
              <a:t>pack</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Мебель специального дизайна для каждого типа </a:t>
            </a:r>
            <a:r>
              <a:rPr lang="ru-RU" sz="1000" dirty="0" smtClean="0">
                <a:solidFill>
                  <a:schemeClr val="accent2">
                    <a:lumMod val="50000"/>
                  </a:schemeClr>
                </a:solidFill>
              </a:rPr>
              <a:t>квартир</a:t>
            </a:r>
            <a:endParaRPr lang="en-US" sz="1000" dirty="0">
              <a:solidFill>
                <a:schemeClr val="accent1">
                  <a:lumMod val="75000"/>
                </a:schemeClr>
              </a:solidFill>
            </a:endParaRPr>
          </a:p>
        </p:txBody>
      </p:sp>
      <p:pic>
        <p:nvPicPr>
          <p:cNvPr id="5128" name="7 Resim" descr="kapak.png"/>
          <p:cNvPicPr>
            <a:picLocks noChangeAspect="1"/>
          </p:cNvPicPr>
          <p:nvPr/>
        </p:nvPicPr>
        <p:blipFill>
          <a:blip r:embed="rId2" cstate="print"/>
          <a:srcRect l="1103"/>
          <a:stretch>
            <a:fillRect/>
          </a:stretch>
        </p:blipFill>
        <p:spPr bwMode="auto">
          <a:xfrm>
            <a:off x="1" y="0"/>
            <a:ext cx="9152063" cy="508267"/>
          </a:xfrm>
          <a:prstGeom prst="rect">
            <a:avLst/>
          </a:prstGeom>
          <a:noFill/>
          <a:ln w="9525">
            <a:noFill/>
            <a:miter lim="800000"/>
            <a:headEnd/>
            <a:tailEnd/>
          </a:ln>
        </p:spPr>
      </p:pic>
      <p:pic>
        <p:nvPicPr>
          <p:cNvPr id="19" name="18 Resim" descr="0 (43).tif"/>
          <p:cNvPicPr>
            <a:picLocks noChangeAspect="1"/>
          </p:cNvPicPr>
          <p:nvPr/>
        </p:nvPicPr>
        <p:blipFill>
          <a:blip r:embed="rId3" cstate="print"/>
          <a:stretch>
            <a:fillRect/>
          </a:stretch>
        </p:blipFill>
        <p:spPr>
          <a:xfrm>
            <a:off x="5076056" y="3429000"/>
            <a:ext cx="1798159" cy="1569435"/>
          </a:xfrm>
          <a:prstGeom prst="rect">
            <a:avLst/>
          </a:prstGeom>
          <a:ln>
            <a:noFill/>
          </a:ln>
          <a:effectLst>
            <a:outerShdw blurRad="190500" algn="tl" rotWithShape="0">
              <a:srgbClr val="000000">
                <a:alpha val="70000"/>
              </a:srgbClr>
            </a:outerShdw>
          </a:effectLst>
        </p:spPr>
      </p:pic>
      <p:pic>
        <p:nvPicPr>
          <p:cNvPr id="21" name="20 Resim" descr="alanyaresim7.jpg"/>
          <p:cNvPicPr>
            <a:picLocks noChangeAspect="1"/>
          </p:cNvPicPr>
          <p:nvPr/>
        </p:nvPicPr>
        <p:blipFill>
          <a:blip r:embed="rId4" cstate="print"/>
          <a:stretch>
            <a:fillRect/>
          </a:stretch>
        </p:blipFill>
        <p:spPr>
          <a:xfrm>
            <a:off x="7164288" y="3429000"/>
            <a:ext cx="1818318" cy="1555037"/>
          </a:xfrm>
          <a:prstGeom prst="rect">
            <a:avLst/>
          </a:prstGeom>
          <a:ln>
            <a:noFill/>
          </a:ln>
          <a:effectLst>
            <a:outerShdw blurRad="190500" algn="tl" rotWithShape="0">
              <a:srgbClr val="000000">
                <a:alpha val="70000"/>
              </a:srgbClr>
            </a:outerShdw>
          </a:effectLst>
        </p:spPr>
      </p:pic>
      <p:sp>
        <p:nvSpPr>
          <p:cNvPr id="9" name="8 Metin kutusu"/>
          <p:cNvSpPr txBox="1"/>
          <p:nvPr/>
        </p:nvSpPr>
        <p:spPr>
          <a:xfrm>
            <a:off x="144016" y="476672"/>
            <a:ext cx="3851920" cy="2845318"/>
          </a:xfrm>
          <a:prstGeom prst="rect">
            <a:avLst/>
          </a:prstGeom>
          <a:noFill/>
        </p:spPr>
        <p:txBody>
          <a:bodyPr wrap="square" lIns="79681" tIns="39840" rIns="79681" bIns="39840">
            <a:spAutoFit/>
          </a:bodyPr>
          <a:lstStyle/>
          <a:p>
            <a:pPr>
              <a:spcBef>
                <a:spcPts val="87"/>
              </a:spcBef>
              <a:defRPr/>
            </a:pPr>
            <a:r>
              <a:rPr lang="en-US" sz="1400" b="1" i="1" dirty="0">
                <a:solidFill>
                  <a:schemeClr val="accent1">
                    <a:lumMod val="75000"/>
                  </a:schemeClr>
                </a:solidFill>
              </a:rPr>
              <a:t>Project Description </a:t>
            </a:r>
            <a:r>
              <a:rPr lang="tr-TR" sz="1400" b="1" i="1" dirty="0">
                <a:solidFill>
                  <a:schemeClr val="accent1">
                    <a:lumMod val="75000"/>
                  </a:schemeClr>
                </a:solidFill>
              </a:rPr>
              <a:t>/ </a:t>
            </a:r>
            <a:r>
              <a:rPr lang="ru-RU" sz="1400" b="1" dirty="0">
                <a:solidFill>
                  <a:schemeClr val="accent2">
                    <a:lumMod val="50000"/>
                  </a:schemeClr>
                </a:solidFill>
              </a:rPr>
              <a:t>Описание проекта</a:t>
            </a:r>
            <a:endParaRPr lang="en-US" sz="1400" b="1" dirty="0">
              <a:solidFill>
                <a:schemeClr val="accent2">
                  <a:lumMod val="50000"/>
                </a:schemeClr>
              </a:solidFill>
            </a:endParaRPr>
          </a:p>
          <a:p>
            <a:pPr>
              <a:spcBef>
                <a:spcPts val="87"/>
              </a:spcBef>
              <a:defRPr/>
            </a:pPr>
            <a:r>
              <a:rPr lang="en-US" sz="1100" i="1" dirty="0">
                <a:solidFill>
                  <a:schemeClr val="accent1">
                    <a:lumMod val="75000"/>
                  </a:schemeClr>
                </a:solidFill>
              </a:rPr>
              <a:t> </a:t>
            </a:r>
            <a:endParaRPr lang="en-US" sz="1100" dirty="0">
              <a:solidFill>
                <a:schemeClr val="accent1">
                  <a:lumMod val="75000"/>
                </a:schemeClr>
              </a:solidFill>
            </a:endParaRPr>
          </a:p>
          <a:p>
            <a:pPr>
              <a:spcBef>
                <a:spcPts val="87"/>
              </a:spcBef>
              <a:defRPr/>
            </a:pPr>
            <a:r>
              <a:rPr lang="en-US" sz="1100" i="1" dirty="0">
                <a:solidFill>
                  <a:schemeClr val="accent1">
                    <a:lumMod val="75000"/>
                  </a:schemeClr>
                </a:solidFill>
              </a:rPr>
              <a:t>Commencement of Construction </a:t>
            </a:r>
            <a:r>
              <a:rPr lang="tr-TR" sz="1100" i="1" dirty="0" smtClean="0">
                <a:solidFill>
                  <a:schemeClr val="accent1">
                    <a:lumMod val="75000"/>
                  </a:schemeClr>
                </a:solidFill>
              </a:rPr>
              <a:t>           </a:t>
            </a:r>
            <a:r>
              <a:rPr lang="en-US" sz="1100" b="1" i="1" dirty="0" smtClean="0">
                <a:solidFill>
                  <a:schemeClr val="accent1">
                    <a:lumMod val="75000"/>
                  </a:schemeClr>
                </a:solidFill>
              </a:rPr>
              <a:t>: </a:t>
            </a:r>
            <a:r>
              <a:rPr lang="en-US" sz="1100" i="1" dirty="0" smtClean="0">
                <a:solidFill>
                  <a:schemeClr val="accent1">
                    <a:lumMod val="75000"/>
                  </a:schemeClr>
                </a:solidFill>
              </a:rPr>
              <a:t>  </a:t>
            </a:r>
            <a:r>
              <a:rPr lang="en-US" sz="1100" i="1" dirty="0">
                <a:solidFill>
                  <a:schemeClr val="accent1">
                    <a:lumMod val="75000"/>
                  </a:schemeClr>
                </a:solidFill>
              </a:rPr>
              <a:t>From </a:t>
            </a:r>
            <a:r>
              <a:rPr lang="tr-TR" sz="1100" i="1" dirty="0" err="1" smtClean="0">
                <a:solidFill>
                  <a:schemeClr val="accent1">
                    <a:lumMod val="75000"/>
                  </a:schemeClr>
                </a:solidFill>
              </a:rPr>
              <a:t>October</a:t>
            </a:r>
            <a:r>
              <a:rPr lang="en-US" sz="1100" i="1" dirty="0" smtClean="0">
                <a:solidFill>
                  <a:schemeClr val="accent1">
                    <a:lumMod val="75000"/>
                  </a:schemeClr>
                </a:solidFill>
              </a:rPr>
              <a:t> 201</a:t>
            </a:r>
            <a:r>
              <a:rPr lang="tr-TR" sz="1100" i="1" dirty="0" smtClean="0">
                <a:solidFill>
                  <a:schemeClr val="accent1">
                    <a:lumMod val="75000"/>
                  </a:schemeClr>
                </a:solidFill>
              </a:rPr>
              <a:t>2</a:t>
            </a:r>
            <a:endParaRPr lang="tr-TR" sz="1100" i="1" dirty="0">
              <a:solidFill>
                <a:schemeClr val="accent1">
                  <a:lumMod val="75000"/>
                </a:schemeClr>
              </a:solidFill>
            </a:endParaRPr>
          </a:p>
          <a:p>
            <a:pPr>
              <a:spcBef>
                <a:spcPts val="87"/>
              </a:spcBef>
              <a:defRPr/>
            </a:pPr>
            <a:r>
              <a:rPr lang="ru-RU" sz="1100" dirty="0">
                <a:solidFill>
                  <a:schemeClr val="accent2">
                    <a:lumMod val="50000"/>
                  </a:schemeClr>
                </a:solidFill>
              </a:rPr>
              <a:t>Начало строительства</a:t>
            </a:r>
            <a:r>
              <a:rPr lang="tr-TR" sz="1100" dirty="0">
                <a:solidFill>
                  <a:schemeClr val="accent2">
                    <a:lumMod val="50000"/>
                  </a:schemeClr>
                </a:solidFill>
              </a:rPr>
              <a:t>	</a:t>
            </a:r>
            <a:r>
              <a:rPr lang="tr-TR" sz="1100" dirty="0" smtClean="0">
                <a:solidFill>
                  <a:schemeClr val="accent2">
                    <a:lumMod val="50000"/>
                  </a:schemeClr>
                </a:solidFill>
              </a:rPr>
              <a:t>            :  </a:t>
            </a:r>
            <a:r>
              <a:rPr lang="ru-RU" sz="1100" dirty="0">
                <a:solidFill>
                  <a:schemeClr val="accent2">
                    <a:lumMod val="50000"/>
                  </a:schemeClr>
                </a:solidFill>
              </a:rPr>
              <a:t>ноябрь </a:t>
            </a:r>
            <a:r>
              <a:rPr lang="tr-TR" sz="1100" dirty="0">
                <a:solidFill>
                  <a:schemeClr val="accent2">
                    <a:lumMod val="50000"/>
                  </a:schemeClr>
                </a:solidFill>
              </a:rPr>
              <a:t>2010</a:t>
            </a:r>
          </a:p>
          <a:p>
            <a:pPr>
              <a:spcBef>
                <a:spcPts val="87"/>
              </a:spcBef>
              <a:defRPr/>
            </a:pPr>
            <a:r>
              <a:rPr lang="en-US" sz="1100" i="1" dirty="0">
                <a:solidFill>
                  <a:schemeClr val="accent1">
                    <a:lumMod val="75000"/>
                  </a:schemeClr>
                </a:solidFill>
              </a:rPr>
              <a:t> </a:t>
            </a:r>
            <a:endParaRPr lang="en-US" sz="1100" dirty="0">
              <a:solidFill>
                <a:schemeClr val="accent1">
                  <a:lumMod val="75000"/>
                </a:schemeClr>
              </a:solidFill>
            </a:endParaRPr>
          </a:p>
          <a:p>
            <a:pPr>
              <a:spcBef>
                <a:spcPts val="87"/>
              </a:spcBef>
              <a:defRPr/>
            </a:pPr>
            <a:r>
              <a:rPr lang="en-US" sz="1100" i="1" dirty="0">
                <a:solidFill>
                  <a:schemeClr val="accent1">
                    <a:lumMod val="75000"/>
                  </a:schemeClr>
                </a:solidFill>
              </a:rPr>
              <a:t>Duration of construction </a:t>
            </a:r>
            <a:r>
              <a:rPr lang="en-US" sz="1100" b="1" i="1" dirty="0">
                <a:solidFill>
                  <a:schemeClr val="accent1">
                    <a:lumMod val="75000"/>
                  </a:schemeClr>
                </a:solidFill>
              </a:rPr>
              <a:t>	</a:t>
            </a:r>
            <a:r>
              <a:rPr lang="tr-TR" sz="1100" b="1" i="1" dirty="0" smtClean="0">
                <a:solidFill>
                  <a:schemeClr val="accent1">
                    <a:lumMod val="75000"/>
                  </a:schemeClr>
                </a:solidFill>
              </a:rPr>
              <a:t>           </a:t>
            </a:r>
            <a:r>
              <a:rPr lang="en-US" sz="1100" b="1" i="1" dirty="0" smtClean="0">
                <a:solidFill>
                  <a:schemeClr val="accent1">
                    <a:lumMod val="75000"/>
                  </a:schemeClr>
                </a:solidFill>
              </a:rPr>
              <a:t>:</a:t>
            </a:r>
            <a:r>
              <a:rPr lang="en-US" sz="1100" i="1" dirty="0" smtClean="0">
                <a:solidFill>
                  <a:schemeClr val="accent1">
                    <a:lumMod val="75000"/>
                  </a:schemeClr>
                </a:solidFill>
              </a:rPr>
              <a:t>  1</a:t>
            </a:r>
            <a:r>
              <a:rPr lang="tr-TR" sz="1100" i="1" dirty="0" smtClean="0">
                <a:solidFill>
                  <a:schemeClr val="accent1">
                    <a:lumMod val="75000"/>
                  </a:schemeClr>
                </a:solidFill>
              </a:rPr>
              <a:t>4</a:t>
            </a:r>
            <a:r>
              <a:rPr lang="en-US" sz="1100" i="1" dirty="0" smtClean="0">
                <a:solidFill>
                  <a:schemeClr val="accent1">
                    <a:lumMod val="75000"/>
                  </a:schemeClr>
                </a:solidFill>
              </a:rPr>
              <a:t> </a:t>
            </a:r>
            <a:r>
              <a:rPr lang="en-US" sz="1100" i="1" dirty="0">
                <a:solidFill>
                  <a:schemeClr val="accent1">
                    <a:lumMod val="75000"/>
                  </a:schemeClr>
                </a:solidFill>
              </a:rPr>
              <a:t>months</a:t>
            </a:r>
            <a:r>
              <a:rPr lang="en-US" sz="1100" b="1" i="1" dirty="0">
                <a:solidFill>
                  <a:schemeClr val="accent1">
                    <a:lumMod val="75000"/>
                  </a:schemeClr>
                </a:solidFill>
              </a:rPr>
              <a:t> </a:t>
            </a:r>
            <a:endParaRPr lang="tr-TR" sz="1100" b="1" i="1" dirty="0">
              <a:solidFill>
                <a:schemeClr val="accent1">
                  <a:lumMod val="75000"/>
                </a:schemeClr>
              </a:solidFill>
            </a:endParaRPr>
          </a:p>
          <a:p>
            <a:pPr>
              <a:spcBef>
                <a:spcPts val="87"/>
              </a:spcBef>
              <a:defRPr/>
            </a:pPr>
            <a:r>
              <a:rPr lang="ru-RU" sz="1100" dirty="0">
                <a:solidFill>
                  <a:schemeClr val="accent2">
                    <a:lumMod val="50000"/>
                  </a:schemeClr>
                </a:solidFill>
              </a:rPr>
              <a:t>Продолжительность строительства </a:t>
            </a:r>
            <a:r>
              <a:rPr lang="tr-TR" sz="1100" dirty="0" smtClean="0">
                <a:solidFill>
                  <a:schemeClr val="accent2">
                    <a:lumMod val="50000"/>
                  </a:schemeClr>
                </a:solidFill>
              </a:rPr>
              <a:t>  :  14 </a:t>
            </a:r>
            <a:r>
              <a:rPr lang="ru-RU" sz="1100" dirty="0">
                <a:solidFill>
                  <a:schemeClr val="accent2">
                    <a:lumMod val="50000"/>
                  </a:schemeClr>
                </a:solidFill>
              </a:rPr>
              <a:t>месяцев</a:t>
            </a:r>
            <a:endParaRPr lang="en-US" sz="1100" dirty="0">
              <a:solidFill>
                <a:schemeClr val="accent2">
                  <a:lumMod val="50000"/>
                </a:schemeClr>
              </a:solidFill>
            </a:endParaRPr>
          </a:p>
          <a:p>
            <a:pPr>
              <a:spcBef>
                <a:spcPts val="87"/>
              </a:spcBef>
              <a:defRPr/>
            </a:pPr>
            <a:r>
              <a:rPr lang="en-US" sz="1100" b="1" i="1" dirty="0">
                <a:solidFill>
                  <a:schemeClr val="accent2">
                    <a:lumMod val="50000"/>
                  </a:schemeClr>
                </a:solidFill>
              </a:rPr>
              <a:t> </a:t>
            </a:r>
            <a:endParaRPr lang="en-US" sz="1100" dirty="0">
              <a:solidFill>
                <a:schemeClr val="accent2">
                  <a:lumMod val="50000"/>
                </a:schemeClr>
              </a:solidFill>
            </a:endParaRPr>
          </a:p>
          <a:p>
            <a:pPr>
              <a:spcBef>
                <a:spcPts val="87"/>
              </a:spcBef>
              <a:defRPr/>
            </a:pPr>
            <a:r>
              <a:rPr lang="en-US" sz="1100" i="1" dirty="0">
                <a:solidFill>
                  <a:schemeClr val="accent1">
                    <a:lumMod val="75000"/>
                  </a:schemeClr>
                </a:solidFill>
              </a:rPr>
              <a:t>Plot size  </a:t>
            </a:r>
            <a:r>
              <a:rPr lang="ru-RU" sz="1100" dirty="0" smtClean="0">
                <a:solidFill>
                  <a:schemeClr val="accent2">
                    <a:lumMod val="50000"/>
                  </a:schemeClr>
                </a:solidFill>
              </a:rPr>
              <a:t>Участок </a:t>
            </a:r>
            <a:r>
              <a:rPr lang="ru-RU" sz="1100" dirty="0">
                <a:solidFill>
                  <a:schemeClr val="accent2">
                    <a:lumMod val="50000"/>
                  </a:schemeClr>
                </a:solidFill>
              </a:rPr>
              <a:t>земли</a:t>
            </a:r>
            <a:r>
              <a:rPr lang="en-US" sz="1100" i="1" dirty="0">
                <a:solidFill>
                  <a:schemeClr val="accent2">
                    <a:lumMod val="50000"/>
                  </a:schemeClr>
                </a:solidFill>
              </a:rPr>
              <a:t> </a:t>
            </a:r>
            <a:r>
              <a:rPr lang="en-US" sz="1100" i="1" dirty="0">
                <a:solidFill>
                  <a:schemeClr val="accent1">
                    <a:lumMod val="75000"/>
                  </a:schemeClr>
                </a:solidFill>
              </a:rPr>
              <a:t> </a:t>
            </a:r>
            <a:r>
              <a:rPr lang="tr-TR" sz="1100" i="1" dirty="0" smtClean="0">
                <a:solidFill>
                  <a:schemeClr val="accent1">
                    <a:lumMod val="75000"/>
                  </a:schemeClr>
                </a:solidFill>
              </a:rPr>
              <a:t>                       </a:t>
            </a:r>
            <a:r>
              <a:rPr lang="en-US" sz="1100" i="1" dirty="0" smtClean="0">
                <a:solidFill>
                  <a:schemeClr val="accent1">
                    <a:lumMod val="75000"/>
                  </a:schemeClr>
                </a:solidFill>
              </a:rPr>
              <a:t>: </a:t>
            </a:r>
            <a:r>
              <a:rPr lang="en-US" sz="1100" i="1" dirty="0">
                <a:solidFill>
                  <a:schemeClr val="accent1">
                    <a:lumMod val="75000"/>
                  </a:schemeClr>
                </a:solidFill>
              </a:rPr>
              <a:t>1.248 m2</a:t>
            </a:r>
            <a:endParaRPr lang="tr-TR" sz="1100" i="1" dirty="0">
              <a:solidFill>
                <a:schemeClr val="accent1">
                  <a:lumMod val="75000"/>
                </a:schemeClr>
              </a:solidFill>
            </a:endParaRPr>
          </a:p>
          <a:p>
            <a:pPr>
              <a:spcBef>
                <a:spcPts val="87"/>
              </a:spcBef>
              <a:defRPr/>
            </a:pPr>
            <a:endParaRPr lang="en-US" sz="1100" dirty="0">
              <a:solidFill>
                <a:schemeClr val="accent1">
                  <a:lumMod val="75000"/>
                </a:schemeClr>
              </a:solidFill>
            </a:endParaRPr>
          </a:p>
          <a:p>
            <a:pPr>
              <a:spcBef>
                <a:spcPts val="87"/>
              </a:spcBef>
              <a:defRPr/>
            </a:pPr>
            <a:r>
              <a:rPr lang="en-US" sz="1100" i="1" dirty="0">
                <a:solidFill>
                  <a:schemeClr val="accent1">
                    <a:lumMod val="75000"/>
                  </a:schemeClr>
                </a:solidFill>
              </a:rPr>
              <a:t>Total number of Blocks</a:t>
            </a:r>
            <a:endParaRPr lang="tr-TR" sz="1100" i="1" dirty="0">
              <a:solidFill>
                <a:schemeClr val="accent1">
                  <a:lumMod val="75000"/>
                </a:schemeClr>
              </a:solidFill>
            </a:endParaRPr>
          </a:p>
          <a:p>
            <a:pPr>
              <a:spcBef>
                <a:spcPts val="87"/>
              </a:spcBef>
              <a:defRPr/>
            </a:pPr>
            <a:r>
              <a:rPr lang="ru-RU" sz="1100" dirty="0">
                <a:solidFill>
                  <a:schemeClr val="accent2">
                    <a:lumMod val="50000"/>
                  </a:schemeClr>
                </a:solidFill>
              </a:rPr>
              <a:t>Количество зданий </a:t>
            </a:r>
            <a:r>
              <a:rPr lang="en-US" sz="1100" i="1" dirty="0">
                <a:solidFill>
                  <a:schemeClr val="accent1">
                    <a:lumMod val="75000"/>
                  </a:schemeClr>
                </a:solidFill>
              </a:rPr>
              <a:t>	</a:t>
            </a:r>
            <a:r>
              <a:rPr lang="tr-TR" sz="1100" i="1" dirty="0" smtClean="0">
                <a:solidFill>
                  <a:schemeClr val="accent1">
                    <a:lumMod val="75000"/>
                  </a:schemeClr>
                </a:solidFill>
              </a:rPr>
              <a:t>          </a:t>
            </a:r>
            <a:r>
              <a:rPr lang="en-US" sz="1100" i="1" dirty="0" smtClean="0">
                <a:solidFill>
                  <a:schemeClr val="accent1">
                    <a:lumMod val="75000"/>
                  </a:schemeClr>
                </a:solidFill>
              </a:rPr>
              <a:t>: </a:t>
            </a:r>
            <a:r>
              <a:rPr lang="en-US" sz="1100" i="1" dirty="0">
                <a:solidFill>
                  <a:schemeClr val="accent1">
                    <a:lumMod val="75000"/>
                  </a:schemeClr>
                </a:solidFill>
              </a:rPr>
              <a:t>1 </a:t>
            </a:r>
            <a:endParaRPr lang="tr-TR" sz="1100" i="1" dirty="0">
              <a:solidFill>
                <a:schemeClr val="accent1">
                  <a:lumMod val="75000"/>
                </a:schemeClr>
              </a:solidFill>
            </a:endParaRPr>
          </a:p>
          <a:p>
            <a:pPr>
              <a:spcBef>
                <a:spcPts val="87"/>
              </a:spcBef>
              <a:defRPr/>
            </a:pPr>
            <a:endParaRPr lang="en-US" sz="1100" dirty="0">
              <a:solidFill>
                <a:schemeClr val="accent1">
                  <a:lumMod val="75000"/>
                </a:schemeClr>
              </a:solidFill>
            </a:endParaRPr>
          </a:p>
          <a:p>
            <a:pPr>
              <a:spcBef>
                <a:spcPts val="87"/>
              </a:spcBef>
              <a:defRPr/>
            </a:pPr>
            <a:r>
              <a:rPr lang="en-US" sz="1100" i="1" dirty="0">
                <a:solidFill>
                  <a:schemeClr val="accent1">
                    <a:lumMod val="75000"/>
                  </a:schemeClr>
                </a:solidFill>
              </a:rPr>
              <a:t>Total number of Units</a:t>
            </a:r>
            <a:endParaRPr lang="tr-TR" sz="1100" i="1" dirty="0">
              <a:solidFill>
                <a:schemeClr val="accent1">
                  <a:lumMod val="75000"/>
                </a:schemeClr>
              </a:solidFill>
            </a:endParaRPr>
          </a:p>
          <a:p>
            <a:pPr>
              <a:spcBef>
                <a:spcPts val="87"/>
              </a:spcBef>
              <a:defRPr/>
            </a:pPr>
            <a:r>
              <a:rPr lang="ru-RU" sz="1100" dirty="0">
                <a:solidFill>
                  <a:schemeClr val="accent2">
                    <a:lumMod val="50000"/>
                  </a:schemeClr>
                </a:solidFill>
              </a:rPr>
              <a:t>Количество квартир</a:t>
            </a:r>
            <a:r>
              <a:rPr lang="tr-TR" sz="1100" dirty="0">
                <a:solidFill>
                  <a:schemeClr val="accent1">
                    <a:lumMod val="75000"/>
                  </a:schemeClr>
                </a:solidFill>
              </a:rPr>
              <a:t>	</a:t>
            </a:r>
            <a:r>
              <a:rPr lang="tr-TR" sz="1100" dirty="0" smtClean="0">
                <a:solidFill>
                  <a:schemeClr val="accent1">
                    <a:lumMod val="75000"/>
                  </a:schemeClr>
                </a:solidFill>
              </a:rPr>
              <a:t>        </a:t>
            </a:r>
            <a:r>
              <a:rPr lang="en-US" sz="1100" i="1" dirty="0" smtClean="0">
                <a:solidFill>
                  <a:schemeClr val="accent1">
                    <a:lumMod val="75000"/>
                  </a:schemeClr>
                </a:solidFill>
              </a:rPr>
              <a:t>: 3</a:t>
            </a:r>
            <a:r>
              <a:rPr lang="tr-TR" sz="1100" i="1" dirty="0" smtClean="0">
                <a:solidFill>
                  <a:schemeClr val="accent1">
                    <a:lumMod val="75000"/>
                  </a:schemeClr>
                </a:solidFill>
              </a:rPr>
              <a:t>6</a:t>
            </a:r>
            <a:r>
              <a:rPr lang="en-US" sz="1100" i="1" dirty="0" smtClean="0">
                <a:solidFill>
                  <a:schemeClr val="accent1">
                    <a:lumMod val="75000"/>
                  </a:schemeClr>
                </a:solidFill>
              </a:rPr>
              <a:t> </a:t>
            </a:r>
            <a:endParaRPr lang="tr-TR" sz="1100" i="1" dirty="0">
              <a:solidFill>
                <a:schemeClr val="accent1">
                  <a:lumMod val="75000"/>
                </a:schemeClr>
              </a:solidFill>
            </a:endParaRPr>
          </a:p>
        </p:txBody>
      </p:sp>
      <p:sp>
        <p:nvSpPr>
          <p:cNvPr id="10" name="9 Metin kutusu"/>
          <p:cNvSpPr txBox="1"/>
          <p:nvPr/>
        </p:nvSpPr>
        <p:spPr>
          <a:xfrm>
            <a:off x="144016" y="3573016"/>
            <a:ext cx="3347864" cy="880677"/>
          </a:xfrm>
          <a:prstGeom prst="rect">
            <a:avLst/>
          </a:prstGeom>
          <a:noFill/>
        </p:spPr>
        <p:txBody>
          <a:bodyPr wrap="square" lIns="79681" tIns="39840" rIns="79681" bIns="39840">
            <a:spAutoFit/>
          </a:bodyPr>
          <a:lstStyle/>
          <a:p>
            <a:pPr>
              <a:defRPr/>
            </a:pPr>
            <a:r>
              <a:rPr lang="en-US" sz="1000" dirty="0">
                <a:solidFill>
                  <a:schemeClr val="accent1">
                    <a:lumMod val="75000"/>
                  </a:schemeClr>
                </a:solidFill>
              </a:rPr>
              <a:t>2nd </a:t>
            </a:r>
            <a:r>
              <a:rPr lang="en-US" sz="1000" dirty="0" smtClean="0">
                <a:solidFill>
                  <a:schemeClr val="accent1">
                    <a:lumMod val="75000"/>
                  </a:schemeClr>
                </a:solidFill>
              </a:rPr>
              <a:t>Floor</a:t>
            </a:r>
            <a:r>
              <a:rPr lang="tr-TR" sz="1000" dirty="0" smtClean="0">
                <a:solidFill>
                  <a:schemeClr val="accent1">
                    <a:lumMod val="75000"/>
                  </a:schemeClr>
                </a:solidFill>
              </a:rPr>
              <a:t> -  </a:t>
            </a:r>
            <a:r>
              <a:rPr lang="en-US" sz="1000" dirty="0" smtClean="0">
                <a:solidFill>
                  <a:schemeClr val="accent1">
                    <a:lumMod val="75000"/>
                  </a:schemeClr>
                </a:solidFill>
              </a:rPr>
              <a:t>Ground Floor</a:t>
            </a:r>
            <a:r>
              <a:rPr lang="tr-TR" sz="1000" dirty="0" smtClean="0">
                <a:solidFill>
                  <a:schemeClr val="accent1">
                    <a:lumMod val="75000"/>
                  </a:schemeClr>
                </a:solidFill>
              </a:rPr>
              <a:t> - </a:t>
            </a:r>
            <a:r>
              <a:rPr lang="en-US" sz="1000" dirty="0" smtClean="0">
                <a:solidFill>
                  <a:schemeClr val="accent1">
                    <a:lumMod val="75000"/>
                  </a:schemeClr>
                </a:solidFill>
              </a:rPr>
              <a:t>Basement Floor</a:t>
            </a:r>
            <a:endParaRPr lang="tr-TR" sz="1000" dirty="0" smtClean="0">
              <a:solidFill>
                <a:schemeClr val="accent1">
                  <a:lumMod val="75000"/>
                </a:schemeClr>
              </a:solidFill>
            </a:endParaRPr>
          </a:p>
          <a:p>
            <a:pPr>
              <a:defRPr/>
            </a:pPr>
            <a:r>
              <a:rPr lang="en-US" sz="1100" b="1" dirty="0" smtClean="0">
                <a:solidFill>
                  <a:schemeClr val="accent1">
                    <a:lumMod val="75000"/>
                  </a:schemeClr>
                </a:solidFill>
              </a:rPr>
              <a:t> </a:t>
            </a:r>
            <a:r>
              <a:rPr lang="tr-TR" sz="1100" b="1" dirty="0" smtClean="0">
                <a:solidFill>
                  <a:schemeClr val="accent1">
                    <a:lumMod val="75000"/>
                  </a:schemeClr>
                </a:solidFill>
              </a:rPr>
              <a:t>4</a:t>
            </a:r>
            <a:r>
              <a:rPr lang="en-US" sz="1100" b="1" dirty="0" smtClean="0">
                <a:solidFill>
                  <a:schemeClr val="accent1">
                    <a:lumMod val="75000"/>
                  </a:schemeClr>
                </a:solidFill>
              </a:rPr>
              <a:t> </a:t>
            </a:r>
            <a:r>
              <a:rPr lang="en-US" sz="1100" b="1" dirty="0">
                <a:solidFill>
                  <a:schemeClr val="accent1">
                    <a:lumMod val="75000"/>
                  </a:schemeClr>
                </a:solidFill>
              </a:rPr>
              <a:t>units shops - shops on these 3 floors </a:t>
            </a:r>
          </a:p>
          <a:p>
            <a:pPr>
              <a:defRPr/>
            </a:pPr>
            <a:endParaRPr lang="tr-TR" sz="1000" dirty="0" smtClean="0">
              <a:solidFill>
                <a:schemeClr val="accent1">
                  <a:lumMod val="75000"/>
                </a:schemeClr>
              </a:solidFill>
            </a:endParaRPr>
          </a:p>
          <a:p>
            <a:pPr>
              <a:defRPr/>
            </a:pPr>
            <a:r>
              <a:rPr lang="tr-TR" sz="1000" dirty="0" smtClean="0">
                <a:solidFill>
                  <a:schemeClr val="accent2">
                    <a:lumMod val="50000"/>
                  </a:schemeClr>
                </a:solidFill>
              </a:rPr>
              <a:t>2-ой этаж -  Первый этаж  -  Цокольный этаж</a:t>
            </a:r>
          </a:p>
          <a:p>
            <a:pPr>
              <a:defRPr/>
            </a:pPr>
            <a:r>
              <a:rPr lang="tr-TR" sz="1100" b="1" dirty="0" smtClean="0">
                <a:solidFill>
                  <a:schemeClr val="accent2">
                    <a:lumMod val="50000"/>
                  </a:schemeClr>
                </a:solidFill>
              </a:rPr>
              <a:t>4 </a:t>
            </a:r>
            <a:r>
              <a:rPr lang="tr-TR" sz="1100" b="1" dirty="0">
                <a:solidFill>
                  <a:schemeClr val="accent2">
                    <a:lumMod val="50000"/>
                  </a:schemeClr>
                </a:solidFill>
              </a:rPr>
              <a:t>магазинов - магазины на этих 3 </a:t>
            </a:r>
            <a:r>
              <a:rPr lang="tr-TR" sz="1100" b="1" dirty="0" smtClean="0">
                <a:solidFill>
                  <a:schemeClr val="accent2">
                    <a:lumMod val="50000"/>
                  </a:schemeClr>
                </a:solidFill>
              </a:rPr>
              <a:t>этажах</a:t>
            </a:r>
            <a:endParaRPr lang="tr-TR" sz="1100" b="1" dirty="0">
              <a:solidFill>
                <a:schemeClr val="accent2">
                  <a:lumMod val="50000"/>
                </a:schemeClr>
              </a:solidFill>
            </a:endParaRPr>
          </a:p>
        </p:txBody>
      </p:sp>
      <p:sp>
        <p:nvSpPr>
          <p:cNvPr id="17" name="16 Yuvarlatılmış Dikdörtgen"/>
          <p:cNvSpPr/>
          <p:nvPr/>
        </p:nvSpPr>
        <p:spPr>
          <a:xfrm>
            <a:off x="0" y="3356992"/>
            <a:ext cx="4139952" cy="72008"/>
          </a:xfrm>
          <a:prstGeom prst="roundRect">
            <a:avLst>
              <a:gd name="adj" fmla="val 10000"/>
            </a:avLst>
          </a:prstGeom>
          <a:ln/>
        </p:spPr>
        <p:style>
          <a:lnRef idx="0">
            <a:schemeClr val="accent1"/>
          </a:lnRef>
          <a:fillRef idx="3">
            <a:schemeClr val="accent1"/>
          </a:fillRef>
          <a:effectRef idx="3">
            <a:schemeClr val="accent1"/>
          </a:effectRef>
          <a:fontRef idx="minor">
            <a:schemeClr val="lt1"/>
          </a:fontRef>
        </p:style>
        <p:txBody>
          <a:bodyPr lIns="79681" tIns="39840" rIns="79681" bIns="39840" anchor="ctr"/>
          <a:lstStyle/>
          <a:p>
            <a:pPr algn="ctr">
              <a:defRPr/>
            </a:pPr>
            <a:endParaRPr lang="tr-TR"/>
          </a:p>
        </p:txBody>
      </p:sp>
      <p:pic>
        <p:nvPicPr>
          <p:cNvPr id="5147" name="7 Resim" descr="kapak.png"/>
          <p:cNvPicPr>
            <a:picLocks noChangeAspect="1"/>
          </p:cNvPicPr>
          <p:nvPr/>
        </p:nvPicPr>
        <p:blipFill>
          <a:blip r:embed="rId5" cstate="print"/>
          <a:srcRect r="1103"/>
          <a:stretch>
            <a:fillRect/>
          </a:stretch>
        </p:blipFill>
        <p:spPr bwMode="auto">
          <a:xfrm>
            <a:off x="-8063" y="6601707"/>
            <a:ext cx="9152063" cy="256293"/>
          </a:xfrm>
          <a:prstGeom prst="rect">
            <a:avLst/>
          </a:prstGeom>
          <a:noFill/>
          <a:ln w="9525">
            <a:noFill/>
            <a:miter lim="800000"/>
            <a:headEnd/>
            <a:tailEnd/>
          </a:ln>
        </p:spPr>
      </p:pic>
      <p:pic>
        <p:nvPicPr>
          <p:cNvPr id="23" name="Picture 2" descr="\\192.168.0.13\emlak$\10_Paylasim-Takip\00_INSAAT\02_TOWER\KATALOG_SUNUM\SIIRI_SON\001.jpg"/>
          <p:cNvPicPr>
            <a:picLocks noChangeAspect="1" noChangeArrowheads="1"/>
          </p:cNvPicPr>
          <p:nvPr/>
        </p:nvPicPr>
        <p:blipFill>
          <a:blip r:embed="rId6" cstate="print"/>
          <a:srcRect/>
          <a:stretch>
            <a:fillRect/>
          </a:stretch>
        </p:blipFill>
        <p:spPr bwMode="auto">
          <a:xfrm>
            <a:off x="4789714" y="332656"/>
            <a:ext cx="4354286" cy="288032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0" y="332656"/>
            <a:ext cx="4449703" cy="5805102"/>
          </a:xfrm>
          <a:prstGeom prst="rect">
            <a:avLst/>
          </a:prstGeom>
          <a:noFill/>
        </p:spPr>
        <p:txBody>
          <a:bodyPr wrap="square" lIns="79681" tIns="39840" rIns="79681" bIns="39840">
            <a:spAutoFit/>
          </a:bodyPr>
          <a:lstStyle/>
          <a:p>
            <a:pPr>
              <a:defRPr/>
            </a:pPr>
            <a:r>
              <a:rPr lang="tr-TR" sz="1200" b="1" i="1" dirty="0">
                <a:solidFill>
                  <a:schemeClr val="accent1">
                    <a:lumMod val="75000"/>
                  </a:schemeClr>
                </a:solidFill>
              </a:rPr>
              <a:t>Features of </a:t>
            </a:r>
            <a:r>
              <a:rPr lang="tr-TR" sz="1200" b="1" i="1" dirty="0" err="1">
                <a:solidFill>
                  <a:schemeClr val="accent1">
                    <a:lumMod val="75000"/>
                  </a:schemeClr>
                </a:solidFill>
              </a:rPr>
              <a:t>the</a:t>
            </a:r>
            <a:r>
              <a:rPr lang="tr-TR" sz="1200" b="1" i="1" dirty="0">
                <a:solidFill>
                  <a:schemeClr val="accent1">
                    <a:lumMod val="75000"/>
                  </a:schemeClr>
                </a:solidFill>
              </a:rPr>
              <a:t> </a:t>
            </a:r>
            <a:r>
              <a:rPr lang="tr-TR" sz="1200" b="1" i="1" dirty="0" err="1">
                <a:solidFill>
                  <a:schemeClr val="accent1">
                    <a:lumMod val="75000"/>
                  </a:schemeClr>
                </a:solidFill>
              </a:rPr>
              <a:t>units</a:t>
            </a:r>
            <a:r>
              <a:rPr lang="tr-TR" sz="1200" b="1" i="1" dirty="0">
                <a:solidFill>
                  <a:schemeClr val="accent1">
                    <a:lumMod val="75000"/>
                  </a:schemeClr>
                </a:solidFill>
              </a:rPr>
              <a:t> / </a:t>
            </a:r>
            <a:r>
              <a:rPr lang="ru-RU" sz="1200" b="1" dirty="0">
                <a:solidFill>
                  <a:schemeClr val="accent2">
                    <a:lumMod val="50000"/>
                  </a:schemeClr>
                </a:solidFill>
              </a:rPr>
              <a:t>Технические особенности квартир</a:t>
            </a:r>
            <a:endParaRPr lang="tr-TR" sz="1200" dirty="0">
              <a:solidFill>
                <a:schemeClr val="accent2">
                  <a:lumMod val="50000"/>
                </a:schemeClr>
              </a:solidFill>
            </a:endParaRPr>
          </a:p>
          <a:p>
            <a:pPr>
              <a:defRPr/>
            </a:pPr>
            <a:r>
              <a:rPr lang="tr-TR" sz="1000" b="1" i="1" dirty="0">
                <a:solidFill>
                  <a:schemeClr val="accent1">
                    <a:lumMod val="75000"/>
                  </a:schemeClr>
                </a:solidFill>
              </a:rPr>
              <a:t> </a:t>
            </a:r>
            <a:endParaRPr lang="tr-TR" sz="1000" dirty="0">
              <a:solidFill>
                <a:schemeClr val="accent1">
                  <a:lumMod val="75000"/>
                </a:schemeClr>
              </a:solidFill>
            </a:endParaRPr>
          </a:p>
          <a:p>
            <a:pPr>
              <a:buFont typeface="Wingdings" pitchFamily="2" charset="2"/>
              <a:buChar char="v"/>
              <a:tabLst>
                <a:tab pos="73318" algn="l"/>
              </a:tabLst>
              <a:defRPr/>
            </a:pPr>
            <a:r>
              <a:rPr lang="ru-RU" sz="1000" dirty="0">
                <a:solidFill>
                  <a:schemeClr val="accent1">
                    <a:lumMod val="75000"/>
                  </a:schemeClr>
                </a:solidFill>
              </a:rPr>
              <a:t> </a:t>
            </a:r>
            <a:r>
              <a:rPr lang="en-US" sz="1000" dirty="0">
                <a:solidFill>
                  <a:schemeClr val="accent1">
                    <a:lumMod val="75000"/>
                  </a:schemeClr>
                </a:solidFill>
              </a:rPr>
              <a:t>Built-in </a:t>
            </a:r>
            <a:r>
              <a:rPr lang="en-US" sz="1000" dirty="0" smtClean="0">
                <a:solidFill>
                  <a:schemeClr val="accent1">
                    <a:lumMod val="75000"/>
                  </a:schemeClr>
                </a:solidFill>
              </a:rPr>
              <a:t> </a:t>
            </a:r>
            <a:r>
              <a:rPr lang="tr-TR" sz="1000" dirty="0" err="1" smtClean="0">
                <a:solidFill>
                  <a:schemeClr val="accent1">
                    <a:lumMod val="75000"/>
                  </a:schemeClr>
                </a:solidFill>
              </a:rPr>
              <a:t>ceramic</a:t>
            </a:r>
            <a:r>
              <a:rPr lang="tr-TR" sz="1000" dirty="0" smtClean="0">
                <a:solidFill>
                  <a:schemeClr val="accent1">
                    <a:lumMod val="75000"/>
                  </a:schemeClr>
                </a:solidFill>
              </a:rPr>
              <a:t> </a:t>
            </a:r>
            <a:r>
              <a:rPr lang="tr-TR" sz="1000" dirty="0" err="1" smtClean="0">
                <a:solidFill>
                  <a:schemeClr val="accent1">
                    <a:lumMod val="75000"/>
                  </a:schemeClr>
                </a:solidFill>
              </a:rPr>
              <a:t>cooker</a:t>
            </a:r>
            <a:r>
              <a:rPr lang="en-US" sz="1000" dirty="0" smtClean="0">
                <a:solidFill>
                  <a:schemeClr val="accent1">
                    <a:lumMod val="75000"/>
                  </a:schemeClr>
                </a:solidFill>
              </a:rPr>
              <a:t>, </a:t>
            </a:r>
            <a:r>
              <a:rPr lang="en-US" sz="1000" dirty="0">
                <a:solidFill>
                  <a:schemeClr val="accent1">
                    <a:lumMod val="75000"/>
                  </a:schemeClr>
                </a:solidFill>
              </a:rPr>
              <a:t>refrigerator, extractor fan, microwave </a:t>
            </a:r>
            <a:r>
              <a:rPr lang="tr-TR" sz="1000" dirty="0" smtClean="0">
                <a:solidFill>
                  <a:schemeClr val="accent1">
                    <a:lumMod val="75000"/>
                  </a:schemeClr>
                </a:solidFill>
              </a:rPr>
              <a:t>,</a:t>
            </a:r>
            <a:r>
              <a:rPr lang="en-US" sz="1000" dirty="0" smtClean="0">
                <a:solidFill>
                  <a:schemeClr val="accent1">
                    <a:lumMod val="75000"/>
                  </a:schemeClr>
                </a:solidFill>
              </a:rPr>
              <a:t>oven washing </a:t>
            </a:r>
            <a:r>
              <a:rPr lang="en-US" sz="1000" dirty="0">
                <a:solidFill>
                  <a:schemeClr val="accent1">
                    <a:lumMod val="75000"/>
                  </a:schemeClr>
                </a:solidFill>
              </a:rPr>
              <a:t>m</a:t>
            </a:r>
            <a:r>
              <a:rPr lang="tr-TR" sz="1000" dirty="0" err="1">
                <a:solidFill>
                  <a:schemeClr val="accent1">
                    <a:lumMod val="75000"/>
                  </a:schemeClr>
                </a:solidFill>
              </a:rPr>
              <a:t>achine</a:t>
            </a:r>
            <a:r>
              <a:rPr lang="tr-TR" sz="1000" dirty="0">
                <a:solidFill>
                  <a:schemeClr val="accent1">
                    <a:lumMod val="75000"/>
                  </a:schemeClr>
                </a:solidFill>
              </a:rPr>
              <a:t> </a:t>
            </a:r>
            <a:r>
              <a:rPr lang="tr-TR" sz="1000" dirty="0" smtClean="0">
                <a:solidFill>
                  <a:schemeClr val="accent1">
                    <a:lumMod val="75000"/>
                  </a:schemeClr>
                </a:solidFill>
              </a:rPr>
              <a:t> </a:t>
            </a:r>
            <a:r>
              <a:rPr lang="en-US" sz="1000" dirty="0" smtClean="0">
                <a:solidFill>
                  <a:schemeClr val="accent1">
                    <a:lumMod val="75000"/>
                  </a:schemeClr>
                </a:solidFill>
              </a:rPr>
              <a:t>and</a:t>
            </a:r>
            <a:r>
              <a:rPr lang="tr-TR" sz="1000" dirty="0" smtClean="0">
                <a:solidFill>
                  <a:schemeClr val="accent1">
                    <a:lumMod val="75000"/>
                  </a:schemeClr>
                </a:solidFill>
              </a:rPr>
              <a:t> </a:t>
            </a:r>
            <a:r>
              <a:rPr lang="tr-TR" sz="1000" dirty="0" err="1" smtClean="0">
                <a:solidFill>
                  <a:schemeClr val="accent1">
                    <a:lumMod val="75000"/>
                  </a:schemeClr>
                </a:solidFill>
              </a:rPr>
              <a:t>dish</a:t>
            </a:r>
            <a:r>
              <a:rPr lang="tr-TR" sz="1000" dirty="0" smtClean="0">
                <a:solidFill>
                  <a:schemeClr val="accent1">
                    <a:lumMod val="75000"/>
                  </a:schemeClr>
                </a:solidFill>
              </a:rPr>
              <a:t> </a:t>
            </a:r>
            <a:r>
              <a:rPr lang="tr-TR" sz="1000" dirty="0" err="1" smtClean="0">
                <a:solidFill>
                  <a:schemeClr val="accent1">
                    <a:lumMod val="75000"/>
                  </a:schemeClr>
                </a:solidFill>
              </a:rPr>
              <a:t>washer</a:t>
            </a:r>
            <a:r>
              <a:rPr lang="tr-TR" sz="1000" dirty="0" smtClean="0">
                <a:solidFill>
                  <a:schemeClr val="accent1">
                    <a:lumMod val="75000"/>
                  </a:schemeClr>
                </a:solidFill>
              </a:rPr>
              <a:t>  (FRANKE/SIEMENS/BOSCH)</a:t>
            </a:r>
            <a:endParaRPr lang="tr-TR" sz="1000" dirty="0">
              <a:solidFill>
                <a:schemeClr val="accent1">
                  <a:lumMod val="75000"/>
                </a:schemeClr>
              </a:solidFill>
            </a:endParaRPr>
          </a:p>
          <a:p>
            <a:pPr>
              <a:buFont typeface="Wingdings" pitchFamily="2" charset="2"/>
              <a:buChar char="v"/>
              <a:defRPr/>
            </a:pPr>
            <a:r>
              <a:rPr lang="tr-TR" sz="1000" dirty="0">
                <a:solidFill>
                  <a:schemeClr val="accent2">
                    <a:lumMod val="50000"/>
                  </a:schemeClr>
                </a:solidFill>
              </a:rPr>
              <a:t> </a:t>
            </a:r>
            <a:r>
              <a:rPr lang="ru-RU" sz="1000" dirty="0">
                <a:solidFill>
                  <a:schemeClr val="accent2">
                    <a:lumMod val="50000"/>
                  </a:schemeClr>
                </a:solidFill>
              </a:rPr>
              <a:t>Бытовая техника: встроенная 2-камфорочная электроплита, вытяжка, </a:t>
            </a:r>
            <a:r>
              <a:rPr lang="tr-TR" sz="1000" dirty="0">
                <a:solidFill>
                  <a:schemeClr val="accent2">
                    <a:lumMod val="50000"/>
                  </a:schemeClr>
                </a:solidFill>
              </a:rPr>
              <a:t> </a:t>
            </a:r>
            <a:r>
              <a:rPr lang="ru-RU" sz="1000" dirty="0">
                <a:solidFill>
                  <a:schemeClr val="accent2">
                    <a:lumMod val="50000"/>
                  </a:schemeClr>
                </a:solidFill>
              </a:rPr>
              <a:t>холодильник, микроволновая печь, стиральная машина</a:t>
            </a:r>
            <a:endParaRPr lang="tr-TR" sz="1000" dirty="0">
              <a:solidFill>
                <a:schemeClr val="accent2">
                  <a:lumMod val="50000"/>
                </a:schemeClr>
              </a:solidFill>
            </a:endParaRPr>
          </a:p>
          <a:p>
            <a:pPr>
              <a:defRPr/>
            </a:pPr>
            <a:r>
              <a:rPr lang="ru-RU" sz="1000" dirty="0">
                <a:solidFill>
                  <a:srgbClr val="0070C0"/>
                </a:solidFill>
              </a:rPr>
              <a:t> </a:t>
            </a: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en-US" sz="1000" dirty="0">
                <a:solidFill>
                  <a:schemeClr val="accent1">
                    <a:lumMod val="75000"/>
                  </a:schemeClr>
                </a:solidFill>
              </a:rPr>
              <a:t>Air-conditioning units in all rooms </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Кондиционеры в каждой комнате</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tr-TR" sz="1000" dirty="0" err="1">
                <a:solidFill>
                  <a:schemeClr val="accent1">
                    <a:lumMod val="75000"/>
                  </a:schemeClr>
                </a:solidFill>
              </a:rPr>
              <a:t>Electrical</a:t>
            </a:r>
            <a:r>
              <a:rPr lang="tr-TR" sz="1000" dirty="0">
                <a:solidFill>
                  <a:schemeClr val="accent1">
                    <a:lumMod val="75000"/>
                  </a:schemeClr>
                </a:solidFill>
              </a:rPr>
              <a:t> </a:t>
            </a:r>
            <a:r>
              <a:rPr lang="tr-TR" sz="1000" dirty="0" err="1">
                <a:solidFill>
                  <a:schemeClr val="accent1">
                    <a:lumMod val="75000"/>
                  </a:schemeClr>
                </a:solidFill>
              </a:rPr>
              <a:t>water</a:t>
            </a:r>
            <a:r>
              <a:rPr lang="tr-TR" sz="1000" dirty="0">
                <a:solidFill>
                  <a:schemeClr val="accent1">
                    <a:lumMod val="75000"/>
                  </a:schemeClr>
                </a:solidFill>
              </a:rPr>
              <a:t> </a:t>
            </a:r>
            <a:r>
              <a:rPr lang="tr-TR" sz="1000" dirty="0" err="1">
                <a:solidFill>
                  <a:schemeClr val="accent1">
                    <a:lumMod val="75000"/>
                  </a:schemeClr>
                </a:solidFill>
              </a:rPr>
              <a:t>heater</a:t>
            </a:r>
            <a:r>
              <a:rPr lang="tr-TR" sz="1000" dirty="0">
                <a:solidFill>
                  <a:schemeClr val="accent1">
                    <a:lumMod val="75000"/>
                  </a:schemeClr>
                </a:solidFill>
              </a:rPr>
              <a:t> </a:t>
            </a:r>
          </a:p>
          <a:p>
            <a:pPr>
              <a:buFont typeface="Wingdings" pitchFamily="2" charset="2"/>
              <a:buChar char="v"/>
              <a:defRPr/>
            </a:pPr>
            <a:r>
              <a:rPr lang="ru-RU" sz="1000" dirty="0">
                <a:solidFill>
                  <a:schemeClr val="accent2">
                    <a:lumMod val="50000"/>
                  </a:schemeClr>
                </a:solidFill>
              </a:rPr>
              <a:t>Электрический водонагреватель</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tr-TR" sz="1000" dirty="0" err="1">
                <a:solidFill>
                  <a:schemeClr val="accent1">
                    <a:lumMod val="75000"/>
                  </a:schemeClr>
                </a:solidFill>
              </a:rPr>
              <a:t>Steel</a:t>
            </a:r>
            <a:r>
              <a:rPr lang="tr-TR" sz="1000" dirty="0">
                <a:solidFill>
                  <a:schemeClr val="accent1">
                    <a:lumMod val="75000"/>
                  </a:schemeClr>
                </a:solidFill>
              </a:rPr>
              <a:t> </a:t>
            </a:r>
            <a:r>
              <a:rPr lang="tr-TR" sz="1000" dirty="0" err="1">
                <a:solidFill>
                  <a:schemeClr val="accent1">
                    <a:lumMod val="75000"/>
                  </a:schemeClr>
                </a:solidFill>
              </a:rPr>
              <a:t>entrance</a:t>
            </a:r>
            <a:r>
              <a:rPr lang="tr-TR" sz="1000" dirty="0">
                <a:solidFill>
                  <a:schemeClr val="accent1">
                    <a:lumMod val="75000"/>
                  </a:schemeClr>
                </a:solidFill>
              </a:rPr>
              <a:t> </a:t>
            </a:r>
            <a:r>
              <a:rPr lang="tr-TR" sz="1000" dirty="0" err="1">
                <a:solidFill>
                  <a:schemeClr val="accent1">
                    <a:lumMod val="75000"/>
                  </a:schemeClr>
                </a:solidFill>
              </a:rPr>
              <a:t>door</a:t>
            </a:r>
            <a:r>
              <a:rPr lang="tr-TR" sz="1000" dirty="0">
                <a:solidFill>
                  <a:schemeClr val="accent1">
                    <a:lumMod val="75000"/>
                  </a:schemeClr>
                </a:solidFill>
              </a:rPr>
              <a:t> </a:t>
            </a:r>
          </a:p>
          <a:p>
            <a:pPr>
              <a:buFont typeface="Wingdings" pitchFamily="2" charset="2"/>
              <a:buChar char="v"/>
              <a:defRPr/>
            </a:pPr>
            <a:r>
              <a:rPr lang="ru-RU" sz="1000" dirty="0">
                <a:solidFill>
                  <a:schemeClr val="accent2">
                    <a:lumMod val="50000"/>
                  </a:schemeClr>
                </a:solidFill>
              </a:rPr>
              <a:t>Стальная входная дверь</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tr-TR" sz="1000" dirty="0" err="1">
                <a:solidFill>
                  <a:schemeClr val="accent1">
                    <a:lumMod val="75000"/>
                  </a:schemeClr>
                </a:solidFill>
              </a:rPr>
              <a:t>Ceramic</a:t>
            </a:r>
            <a:r>
              <a:rPr lang="tr-TR" sz="1000" dirty="0">
                <a:solidFill>
                  <a:schemeClr val="accent1">
                    <a:lumMod val="75000"/>
                  </a:schemeClr>
                </a:solidFill>
              </a:rPr>
              <a:t> </a:t>
            </a:r>
            <a:r>
              <a:rPr lang="tr-TR" sz="1000" dirty="0" err="1">
                <a:solidFill>
                  <a:schemeClr val="accent1">
                    <a:lumMod val="75000"/>
                  </a:schemeClr>
                </a:solidFill>
              </a:rPr>
              <a:t>tiled</a:t>
            </a:r>
            <a:r>
              <a:rPr lang="tr-TR" sz="1000" dirty="0">
                <a:solidFill>
                  <a:schemeClr val="accent1">
                    <a:lumMod val="75000"/>
                  </a:schemeClr>
                </a:solidFill>
              </a:rPr>
              <a:t> </a:t>
            </a:r>
            <a:r>
              <a:rPr lang="tr-TR" sz="1000" dirty="0" err="1">
                <a:solidFill>
                  <a:schemeClr val="accent1">
                    <a:lumMod val="75000"/>
                  </a:schemeClr>
                </a:solidFill>
              </a:rPr>
              <a:t>flooring</a:t>
            </a:r>
            <a:r>
              <a:rPr lang="tr-TR" sz="1000" dirty="0">
                <a:solidFill>
                  <a:schemeClr val="accent1">
                    <a:lumMod val="75000"/>
                  </a:schemeClr>
                </a:solidFill>
              </a:rPr>
              <a:t> </a:t>
            </a:r>
          </a:p>
          <a:p>
            <a:pPr>
              <a:buFont typeface="Wingdings" pitchFamily="2" charset="2"/>
              <a:buChar char="v"/>
              <a:defRPr/>
            </a:pPr>
            <a:r>
              <a:rPr lang="tr-TR" sz="1000" dirty="0">
                <a:solidFill>
                  <a:schemeClr val="accent2">
                    <a:lumMod val="50000"/>
                  </a:schemeClr>
                </a:solidFill>
              </a:rPr>
              <a:t> </a:t>
            </a:r>
            <a:r>
              <a:rPr lang="ru-RU" sz="1000" dirty="0">
                <a:solidFill>
                  <a:schemeClr val="accent2">
                    <a:lumMod val="50000"/>
                  </a:schemeClr>
                </a:solidFill>
              </a:rPr>
              <a:t>Напольное покрытие - керамическая плитка </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en-US" sz="1000" dirty="0">
                <a:solidFill>
                  <a:schemeClr val="accent1">
                    <a:lumMod val="75000"/>
                  </a:schemeClr>
                </a:solidFill>
              </a:rPr>
              <a:t>Wireless internet access in each apartment</a:t>
            </a:r>
            <a:endParaRPr lang="tr-TR" sz="1000" dirty="0">
              <a:solidFill>
                <a:schemeClr val="accent1">
                  <a:lumMod val="75000"/>
                </a:schemeClr>
              </a:solidFill>
            </a:endParaRPr>
          </a:p>
          <a:p>
            <a:pPr>
              <a:buFont typeface="Wingdings" pitchFamily="2" charset="2"/>
              <a:buChar char="v"/>
              <a:defRPr/>
            </a:pPr>
            <a:r>
              <a:rPr lang="tr-TR" sz="1000" dirty="0">
                <a:solidFill>
                  <a:schemeClr val="accent2">
                    <a:lumMod val="50000"/>
                  </a:schemeClr>
                </a:solidFill>
              </a:rPr>
              <a:t> </a:t>
            </a:r>
            <a:r>
              <a:rPr lang="ru-RU" sz="1000" dirty="0">
                <a:solidFill>
                  <a:schemeClr val="accent2">
                    <a:lumMod val="50000"/>
                  </a:schemeClr>
                </a:solidFill>
              </a:rPr>
              <a:t>Беспроводной доступ  к сети интеренет в квартирах </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en-US" sz="1000" dirty="0">
                <a:solidFill>
                  <a:schemeClr val="accent1">
                    <a:lumMod val="75000"/>
                  </a:schemeClr>
                </a:solidFill>
              </a:rPr>
              <a:t>Bespoke kitchen cabinets</a:t>
            </a:r>
            <a:endParaRPr lang="tr-TR" sz="1000" dirty="0">
              <a:solidFill>
                <a:schemeClr val="accent1">
                  <a:lumMod val="75000"/>
                </a:schemeClr>
              </a:solidFill>
            </a:endParaRPr>
          </a:p>
          <a:p>
            <a:pPr>
              <a:buFont typeface="Wingdings" pitchFamily="2" charset="2"/>
              <a:buChar char="v"/>
              <a:defRPr/>
            </a:pPr>
            <a:r>
              <a:rPr lang="tr-TR" sz="1000" dirty="0">
                <a:solidFill>
                  <a:srgbClr val="0070C0"/>
                </a:solidFill>
              </a:rPr>
              <a:t> </a:t>
            </a:r>
            <a:r>
              <a:rPr lang="ru-RU" sz="1000" dirty="0">
                <a:solidFill>
                  <a:schemeClr val="accent2">
                    <a:lumMod val="50000"/>
                  </a:schemeClr>
                </a:solidFill>
              </a:rPr>
              <a:t>Встроенная кухонная мебель специального дизайна </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defRPr/>
            </a:pPr>
            <a:r>
              <a:rPr lang="ru-RU" sz="1000" dirty="0">
                <a:solidFill>
                  <a:schemeClr val="accent1">
                    <a:lumMod val="75000"/>
                  </a:schemeClr>
                </a:solidFill>
              </a:rPr>
              <a:t> </a:t>
            </a:r>
            <a:r>
              <a:rPr lang="tr-TR" sz="1000" dirty="0" smtClean="0">
                <a:solidFill>
                  <a:schemeClr val="accent1">
                    <a:lumMod val="75000"/>
                  </a:schemeClr>
                </a:solidFill>
              </a:rPr>
              <a:t>Granite</a:t>
            </a:r>
            <a:r>
              <a:rPr lang="en-US" sz="1000" dirty="0" smtClean="0">
                <a:solidFill>
                  <a:schemeClr val="accent1">
                    <a:lumMod val="75000"/>
                  </a:schemeClr>
                </a:solidFill>
              </a:rPr>
              <a:t>  </a:t>
            </a:r>
            <a:r>
              <a:rPr lang="en-US" sz="1000" dirty="0">
                <a:solidFill>
                  <a:schemeClr val="accent1">
                    <a:lumMod val="75000"/>
                  </a:schemeClr>
                </a:solidFill>
              </a:rPr>
              <a:t>worktop with inset </a:t>
            </a:r>
            <a:r>
              <a:rPr lang="tr-TR" sz="1000" dirty="0" smtClean="0">
                <a:solidFill>
                  <a:schemeClr val="accent1">
                    <a:lumMod val="75000"/>
                  </a:schemeClr>
                </a:solidFill>
              </a:rPr>
              <a:t>FRANKE</a:t>
            </a:r>
            <a:r>
              <a:rPr lang="en-US" sz="1000" dirty="0" smtClean="0">
                <a:solidFill>
                  <a:schemeClr val="accent1">
                    <a:lumMod val="75000"/>
                  </a:schemeClr>
                </a:solidFill>
              </a:rPr>
              <a:t> </a:t>
            </a:r>
            <a:r>
              <a:rPr lang="en-US" sz="1000" dirty="0">
                <a:solidFill>
                  <a:schemeClr val="accent1">
                    <a:lumMod val="75000"/>
                  </a:schemeClr>
                </a:solidFill>
              </a:rPr>
              <a:t>sink</a:t>
            </a:r>
            <a:endParaRPr lang="tr-TR" sz="1000" dirty="0">
              <a:solidFill>
                <a:schemeClr val="accent1">
                  <a:lumMod val="75000"/>
                </a:schemeClr>
              </a:solidFill>
            </a:endParaRPr>
          </a:p>
          <a:p>
            <a:pPr>
              <a:buFont typeface="Wingdings" pitchFamily="2" charset="2"/>
              <a:buChar char="v"/>
              <a:defRPr/>
            </a:pPr>
            <a:r>
              <a:rPr lang="tr-TR" sz="1000" dirty="0">
                <a:solidFill>
                  <a:srgbClr val="0070C0"/>
                </a:solidFill>
              </a:rPr>
              <a:t> </a:t>
            </a:r>
            <a:r>
              <a:rPr lang="ru-RU" sz="1000" dirty="0">
                <a:solidFill>
                  <a:schemeClr val="accent2">
                    <a:lumMod val="50000"/>
                  </a:schemeClr>
                </a:solidFill>
              </a:rPr>
              <a:t>Гранитная столешница с хромированной раковиной </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tabLst>
                <a:tab pos="73318" algn="l"/>
              </a:tabLst>
              <a:defRPr/>
            </a:pPr>
            <a:r>
              <a:rPr lang="ru-RU" sz="1000" dirty="0">
                <a:solidFill>
                  <a:schemeClr val="accent1">
                    <a:lumMod val="75000"/>
                  </a:schemeClr>
                </a:solidFill>
              </a:rPr>
              <a:t> </a:t>
            </a:r>
            <a:r>
              <a:rPr lang="en-US" sz="1000" dirty="0">
                <a:solidFill>
                  <a:schemeClr val="accent1">
                    <a:lumMod val="75000"/>
                  </a:schemeClr>
                </a:solidFill>
              </a:rPr>
              <a:t>Bathroom with </a:t>
            </a:r>
            <a:endParaRPr lang="tr-TR" sz="1000" dirty="0" smtClean="0">
              <a:solidFill>
                <a:schemeClr val="accent1">
                  <a:lumMod val="75000"/>
                </a:schemeClr>
              </a:solidFill>
            </a:endParaRPr>
          </a:p>
          <a:p>
            <a:pPr>
              <a:buFont typeface="Wingdings" pitchFamily="2" charset="2"/>
              <a:buChar char="v"/>
              <a:tabLst>
                <a:tab pos="73318" algn="l"/>
              </a:tabLst>
              <a:defRPr/>
            </a:pPr>
            <a:r>
              <a:rPr lang="en-US" sz="1000" dirty="0" smtClean="0">
                <a:solidFill>
                  <a:schemeClr val="accent1">
                    <a:lumMod val="75000"/>
                  </a:schemeClr>
                </a:solidFill>
              </a:rPr>
              <a:t>shower </a:t>
            </a:r>
            <a:r>
              <a:rPr lang="en-US" sz="1000" dirty="0">
                <a:solidFill>
                  <a:schemeClr val="accent1">
                    <a:lumMod val="75000"/>
                  </a:schemeClr>
                </a:solidFill>
              </a:rPr>
              <a:t>and first class sanitary ware; </a:t>
            </a:r>
            <a:endParaRPr lang="tr-TR" sz="1000" dirty="0" smtClean="0">
              <a:solidFill>
                <a:schemeClr val="accent1">
                  <a:lumMod val="75000"/>
                </a:schemeClr>
              </a:solidFill>
            </a:endParaRPr>
          </a:p>
          <a:p>
            <a:pPr>
              <a:buFont typeface="Wingdings" pitchFamily="2" charset="2"/>
              <a:buChar char="v"/>
              <a:tabLst>
                <a:tab pos="73318" algn="l"/>
              </a:tabLst>
              <a:defRPr/>
            </a:pPr>
            <a:r>
              <a:rPr lang="en-US" sz="1000" dirty="0" smtClean="0">
                <a:solidFill>
                  <a:schemeClr val="accent1">
                    <a:lumMod val="75000"/>
                  </a:schemeClr>
                </a:solidFill>
              </a:rPr>
              <a:t>walls </a:t>
            </a:r>
            <a:r>
              <a:rPr lang="en-US" sz="1000" dirty="0">
                <a:solidFill>
                  <a:schemeClr val="accent1">
                    <a:lumMod val="75000"/>
                  </a:schemeClr>
                </a:solidFill>
              </a:rPr>
              <a:t>and floor covered with ceramics </a:t>
            </a:r>
            <a:endParaRPr lang="tr-TR" sz="1000" dirty="0" smtClean="0">
              <a:solidFill>
                <a:schemeClr val="accent1">
                  <a:lumMod val="75000"/>
                </a:schemeClr>
              </a:solidFill>
            </a:endParaRPr>
          </a:p>
          <a:p>
            <a:pPr>
              <a:buFont typeface="Wingdings" pitchFamily="2" charset="2"/>
              <a:buChar char="v"/>
              <a:tabLst>
                <a:tab pos="73318" algn="l"/>
              </a:tabLst>
              <a:defRPr/>
            </a:pPr>
            <a:r>
              <a:rPr lang="tr-TR" sz="1000" dirty="0" err="1" smtClean="0">
                <a:solidFill>
                  <a:schemeClr val="accent1">
                    <a:lumMod val="75000"/>
                  </a:schemeClr>
                </a:solidFill>
              </a:rPr>
              <a:t>underfloor</a:t>
            </a:r>
            <a:r>
              <a:rPr lang="tr-TR" sz="1000" dirty="0" smtClean="0">
                <a:solidFill>
                  <a:schemeClr val="accent1">
                    <a:lumMod val="75000"/>
                  </a:schemeClr>
                </a:solidFill>
              </a:rPr>
              <a:t> </a:t>
            </a:r>
            <a:r>
              <a:rPr lang="tr-TR" sz="1000" dirty="0" err="1" smtClean="0">
                <a:solidFill>
                  <a:schemeClr val="accent1">
                    <a:lumMod val="75000"/>
                  </a:schemeClr>
                </a:solidFill>
              </a:rPr>
              <a:t>heating</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В ванной комнате: душевая кабина, высококачественнная сантехника, стены и пол покрыты</a:t>
            </a:r>
            <a:r>
              <a:rPr lang="tr-TR" sz="1000" dirty="0">
                <a:solidFill>
                  <a:schemeClr val="accent2">
                    <a:lumMod val="50000"/>
                  </a:schemeClr>
                </a:solidFill>
              </a:rPr>
              <a:t> </a:t>
            </a:r>
            <a:r>
              <a:rPr lang="ru-RU" sz="1000" dirty="0">
                <a:solidFill>
                  <a:schemeClr val="accent2">
                    <a:lumMod val="50000"/>
                  </a:schemeClr>
                </a:solidFill>
              </a:rPr>
              <a:t>высококачественной керамической плиткой</a:t>
            </a:r>
            <a:endParaRPr lang="tr-TR" sz="1000" dirty="0">
              <a:solidFill>
                <a:schemeClr val="accent2">
                  <a:lumMod val="50000"/>
                </a:schemeClr>
              </a:solidFill>
            </a:endParaRPr>
          </a:p>
          <a:p>
            <a:pPr>
              <a:defRPr/>
            </a:pPr>
            <a:endParaRPr lang="tr-TR" sz="1000" dirty="0">
              <a:solidFill>
                <a:schemeClr val="accent1">
                  <a:lumMod val="75000"/>
                </a:schemeClr>
              </a:solidFill>
            </a:endParaRPr>
          </a:p>
          <a:p>
            <a:pPr>
              <a:buFont typeface="Wingdings" pitchFamily="2" charset="2"/>
              <a:buChar char="v"/>
              <a:tabLst>
                <a:tab pos="157702" algn="l"/>
              </a:tabLst>
              <a:defRPr/>
            </a:pPr>
            <a:r>
              <a:rPr lang="ru-RU" sz="1000" dirty="0">
                <a:solidFill>
                  <a:srgbClr val="FF0000"/>
                </a:solidFill>
              </a:rPr>
              <a:t> </a:t>
            </a:r>
            <a:r>
              <a:rPr lang="tr-TR" sz="1000" dirty="0" err="1">
                <a:solidFill>
                  <a:srgbClr val="FF0000"/>
                </a:solidFill>
              </a:rPr>
              <a:t>Individual</a:t>
            </a:r>
            <a:r>
              <a:rPr lang="tr-TR" sz="1000" dirty="0">
                <a:solidFill>
                  <a:srgbClr val="FF0000"/>
                </a:solidFill>
              </a:rPr>
              <a:t> </a:t>
            </a:r>
            <a:r>
              <a:rPr lang="tr-TR" sz="1000" dirty="0" err="1">
                <a:solidFill>
                  <a:srgbClr val="FF0000"/>
                </a:solidFill>
              </a:rPr>
              <a:t>storage</a:t>
            </a:r>
            <a:r>
              <a:rPr lang="tr-TR" sz="1000" dirty="0">
                <a:solidFill>
                  <a:srgbClr val="FF0000"/>
                </a:solidFill>
              </a:rPr>
              <a:t> </a:t>
            </a:r>
            <a:r>
              <a:rPr lang="tr-TR" sz="1000" dirty="0" err="1">
                <a:solidFill>
                  <a:srgbClr val="FF0000"/>
                </a:solidFill>
              </a:rPr>
              <a:t>areas</a:t>
            </a:r>
            <a:r>
              <a:rPr lang="tr-TR" sz="1000" dirty="0">
                <a:solidFill>
                  <a:srgbClr val="FF0000"/>
                </a:solidFill>
              </a:rPr>
              <a:t> </a:t>
            </a:r>
            <a:r>
              <a:rPr lang="tr-TR" sz="1000" dirty="0" err="1">
                <a:solidFill>
                  <a:srgbClr val="FF0000"/>
                </a:solidFill>
              </a:rPr>
              <a:t>for</a:t>
            </a:r>
            <a:r>
              <a:rPr lang="tr-TR" sz="1000" dirty="0">
                <a:solidFill>
                  <a:srgbClr val="FF0000"/>
                </a:solidFill>
              </a:rPr>
              <a:t> </a:t>
            </a:r>
            <a:r>
              <a:rPr lang="tr-TR" sz="1000" dirty="0" err="1">
                <a:solidFill>
                  <a:srgbClr val="FF0000"/>
                </a:solidFill>
              </a:rPr>
              <a:t>each</a:t>
            </a:r>
            <a:r>
              <a:rPr lang="tr-TR" sz="1000" dirty="0">
                <a:solidFill>
                  <a:srgbClr val="FF0000"/>
                </a:solidFill>
              </a:rPr>
              <a:t> </a:t>
            </a:r>
            <a:r>
              <a:rPr lang="tr-TR" sz="1000" dirty="0" err="1">
                <a:solidFill>
                  <a:srgbClr val="FF0000"/>
                </a:solidFill>
              </a:rPr>
              <a:t>apartment</a:t>
            </a:r>
            <a:r>
              <a:rPr lang="tr-TR" sz="1000" dirty="0">
                <a:solidFill>
                  <a:srgbClr val="FF0000"/>
                </a:solidFill>
              </a:rPr>
              <a:t> in </a:t>
            </a:r>
            <a:r>
              <a:rPr lang="tr-TR" sz="1000" dirty="0" err="1">
                <a:solidFill>
                  <a:srgbClr val="FF0000"/>
                </a:solidFill>
              </a:rPr>
              <a:t>the</a:t>
            </a:r>
            <a:r>
              <a:rPr lang="tr-TR" sz="1000" dirty="0">
                <a:solidFill>
                  <a:srgbClr val="FF0000"/>
                </a:solidFill>
              </a:rPr>
              <a:t> </a:t>
            </a:r>
            <a:r>
              <a:rPr lang="tr-TR" sz="1000" dirty="0" err="1">
                <a:solidFill>
                  <a:srgbClr val="FF0000"/>
                </a:solidFill>
              </a:rPr>
              <a:t>basement</a:t>
            </a:r>
            <a:r>
              <a:rPr lang="tr-TR" sz="1000" dirty="0">
                <a:solidFill>
                  <a:srgbClr val="FF0000"/>
                </a:solidFill>
              </a:rPr>
              <a:t> </a:t>
            </a:r>
          </a:p>
          <a:p>
            <a:pPr>
              <a:buFont typeface="Wingdings" pitchFamily="2" charset="2"/>
              <a:buChar char="v"/>
              <a:tabLst>
                <a:tab pos="157702" algn="l"/>
              </a:tabLst>
              <a:defRPr/>
            </a:pPr>
            <a:r>
              <a:rPr lang="ru-RU" sz="1000" dirty="0">
                <a:solidFill>
                  <a:schemeClr val="accent2">
                    <a:lumMod val="50000"/>
                  </a:schemeClr>
                </a:solidFill>
              </a:rPr>
              <a:t>Кладовая для каждой квартиры на минус первом этаже</a:t>
            </a:r>
          </a:p>
        </p:txBody>
      </p:sp>
      <p:pic>
        <p:nvPicPr>
          <p:cNvPr id="6147" name="7 Resim" descr="kapak.png"/>
          <p:cNvPicPr>
            <a:picLocks noChangeAspect="1"/>
          </p:cNvPicPr>
          <p:nvPr/>
        </p:nvPicPr>
        <p:blipFill>
          <a:blip r:embed="rId2" cstate="print"/>
          <a:srcRect l="1103"/>
          <a:stretch>
            <a:fillRect/>
          </a:stretch>
        </p:blipFill>
        <p:spPr bwMode="auto">
          <a:xfrm>
            <a:off x="1" y="1"/>
            <a:ext cx="9152063" cy="404664"/>
          </a:xfrm>
          <a:prstGeom prst="rect">
            <a:avLst/>
          </a:prstGeom>
          <a:noFill/>
          <a:ln w="9525">
            <a:noFill/>
            <a:miter lim="800000"/>
            <a:headEnd/>
            <a:tailEnd/>
          </a:ln>
        </p:spPr>
      </p:pic>
      <p:sp>
        <p:nvSpPr>
          <p:cNvPr id="10" name="9 Metin kutusu"/>
          <p:cNvSpPr txBox="1"/>
          <p:nvPr/>
        </p:nvSpPr>
        <p:spPr>
          <a:xfrm>
            <a:off x="4572000" y="404664"/>
            <a:ext cx="4392489" cy="5928213"/>
          </a:xfrm>
          <a:prstGeom prst="rect">
            <a:avLst/>
          </a:prstGeom>
          <a:noFill/>
        </p:spPr>
        <p:txBody>
          <a:bodyPr wrap="square" lIns="79681" tIns="39840" rIns="79681" bIns="39840">
            <a:spAutoFit/>
          </a:bodyPr>
          <a:lstStyle/>
          <a:p>
            <a:pPr>
              <a:defRPr/>
            </a:pPr>
            <a:r>
              <a:rPr lang="en-US" sz="1000" b="1" i="1" dirty="0">
                <a:solidFill>
                  <a:schemeClr val="accent1">
                    <a:lumMod val="75000"/>
                  </a:schemeClr>
                </a:solidFill>
              </a:rPr>
              <a:t>Features of the complex </a:t>
            </a:r>
            <a:r>
              <a:rPr lang="tr-TR" sz="1000" b="1" i="1" dirty="0">
                <a:solidFill>
                  <a:schemeClr val="accent1">
                    <a:lumMod val="75000"/>
                  </a:schemeClr>
                </a:solidFill>
              </a:rPr>
              <a:t>/ </a:t>
            </a:r>
            <a:r>
              <a:rPr lang="ru-RU" sz="1000" b="1" dirty="0">
                <a:solidFill>
                  <a:schemeClr val="accent2">
                    <a:lumMod val="50000"/>
                  </a:schemeClr>
                </a:solidFill>
              </a:rPr>
              <a:t>Особенности комплекса </a:t>
            </a:r>
            <a:endParaRPr lang="en-US" sz="1000" b="1" i="1"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Outdoor pool</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Открытый бассейн</a:t>
            </a:r>
            <a:endParaRPr lang="tr-TR" sz="1000"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a:t>
            </a:r>
            <a:r>
              <a:rPr lang="en-US" sz="1000" dirty="0">
                <a:solidFill>
                  <a:srgbClr val="FF0000"/>
                </a:solidFill>
              </a:rPr>
              <a:t>Outdoor swimming pool for children</a:t>
            </a:r>
            <a:endParaRPr lang="tr-TR" sz="1000" dirty="0">
              <a:solidFill>
                <a:srgbClr val="FF0000"/>
              </a:solidFill>
            </a:endParaRPr>
          </a:p>
          <a:p>
            <a:pPr>
              <a:buFont typeface="Wingdings" pitchFamily="2" charset="2"/>
              <a:buChar char="v"/>
              <a:defRPr/>
            </a:pPr>
            <a:r>
              <a:rPr lang="ru-RU" sz="1000" dirty="0">
                <a:solidFill>
                  <a:schemeClr val="accent2">
                    <a:lumMod val="50000"/>
                  </a:schemeClr>
                </a:solidFill>
              </a:rPr>
              <a:t>Бассейн для детей</a:t>
            </a:r>
            <a:endParaRPr lang="tr-TR" sz="1000"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a:t>
            </a:r>
            <a:r>
              <a:rPr lang="en-US" sz="1000" dirty="0">
                <a:solidFill>
                  <a:srgbClr val="376092"/>
                </a:solidFill>
              </a:rPr>
              <a:t>Pool –side shower, sun beds and parasols</a:t>
            </a:r>
            <a:endParaRPr lang="tr-TR" sz="1000" dirty="0">
              <a:solidFill>
                <a:srgbClr val="376092"/>
              </a:solidFill>
            </a:endParaRPr>
          </a:p>
          <a:p>
            <a:pPr>
              <a:buFont typeface="Wingdings" pitchFamily="2" charset="2"/>
              <a:buChar char="v"/>
              <a:defRPr/>
            </a:pPr>
            <a:r>
              <a:rPr lang="ru-RU" sz="1000" dirty="0">
                <a:solidFill>
                  <a:schemeClr val="accent2">
                    <a:lumMod val="50000"/>
                  </a:schemeClr>
                </a:solidFill>
              </a:rPr>
              <a:t>Шезлонги, зонтики, душ у </a:t>
            </a:r>
            <a:r>
              <a:rPr lang="ru-RU" sz="1000" dirty="0" smtClean="0">
                <a:solidFill>
                  <a:schemeClr val="accent2">
                    <a:lumMod val="50000"/>
                  </a:schemeClr>
                </a:solidFill>
              </a:rPr>
              <a:t>бассейна</a:t>
            </a:r>
            <a:endParaRPr lang="tr-TR" sz="1000" dirty="0" smtClean="0">
              <a:solidFill>
                <a:schemeClr val="accent2">
                  <a:lumMod val="50000"/>
                </a:schemeClr>
              </a:solidFill>
            </a:endParaRPr>
          </a:p>
          <a:p>
            <a:pPr>
              <a:defRPr/>
            </a:pPr>
            <a:endParaRPr lang="tr-TR" sz="1000" dirty="0" smtClean="0">
              <a:solidFill>
                <a:schemeClr val="accent2">
                  <a:lumMod val="50000"/>
                </a:schemeClr>
              </a:solidFill>
            </a:endParaRPr>
          </a:p>
          <a:p>
            <a:pPr>
              <a:buFont typeface="Wingdings" pitchFamily="2" charset="2"/>
              <a:buChar char="v"/>
              <a:defRPr/>
            </a:pPr>
            <a:r>
              <a:rPr lang="tr-TR" sz="1000" dirty="0" err="1" smtClean="0">
                <a:solidFill>
                  <a:srgbClr val="376092"/>
                </a:solidFill>
              </a:rPr>
              <a:t>Closed</a:t>
            </a:r>
            <a:r>
              <a:rPr lang="tr-TR" sz="1000" dirty="0" smtClean="0">
                <a:solidFill>
                  <a:srgbClr val="376092"/>
                </a:solidFill>
              </a:rPr>
              <a:t> car park</a:t>
            </a:r>
            <a:endParaRPr lang="tr-TR" sz="1000" dirty="0">
              <a:solidFill>
                <a:srgbClr val="376092"/>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Sauna</a:t>
            </a:r>
            <a:endParaRPr lang="tr-TR" sz="1000" dirty="0">
              <a:solidFill>
                <a:schemeClr val="accent1">
                  <a:lumMod val="75000"/>
                </a:schemeClr>
              </a:solidFill>
            </a:endParaRPr>
          </a:p>
          <a:p>
            <a:pPr>
              <a:buFont typeface="Wingdings" pitchFamily="2" charset="2"/>
              <a:buChar char="v"/>
              <a:defRPr/>
            </a:pPr>
            <a:r>
              <a:rPr lang="ru-RU" sz="1000" dirty="0" smtClean="0">
                <a:solidFill>
                  <a:schemeClr val="accent2">
                    <a:lumMod val="50000"/>
                  </a:schemeClr>
                </a:solidFill>
              </a:rPr>
              <a:t>Сауна</a:t>
            </a: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Fitness centre </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Тренажёрный зал</a:t>
            </a:r>
            <a:endParaRPr lang="tr-TR" sz="1000"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Caretaker</a:t>
            </a:r>
            <a:endParaRPr lang="tr-TR" sz="1000" dirty="0">
              <a:solidFill>
                <a:schemeClr val="accent1">
                  <a:lumMod val="75000"/>
                </a:schemeClr>
              </a:solidFill>
            </a:endParaRPr>
          </a:p>
          <a:p>
            <a:pPr>
              <a:buFont typeface="Wingdings" pitchFamily="2" charset="2"/>
              <a:buChar char="v"/>
              <a:defRPr/>
            </a:pPr>
            <a:r>
              <a:rPr lang="tr-TR" sz="1000" dirty="0">
                <a:solidFill>
                  <a:schemeClr val="accent2">
                    <a:lumMod val="50000"/>
                  </a:schemeClr>
                </a:solidFill>
              </a:rPr>
              <a:t> </a:t>
            </a:r>
            <a:r>
              <a:rPr lang="ru-RU" sz="1000" dirty="0">
                <a:solidFill>
                  <a:schemeClr val="accent2">
                    <a:lumMod val="50000"/>
                  </a:schemeClr>
                </a:solidFill>
              </a:rPr>
              <a:t>управляющий</a:t>
            </a:r>
            <a:endParaRPr lang="tr-TR" sz="1000" dirty="0">
              <a:solidFill>
                <a:schemeClr val="accent2">
                  <a:lumMod val="50000"/>
                </a:schemeClr>
              </a:solidFill>
            </a:endParaRPr>
          </a:p>
          <a:p>
            <a:pPr>
              <a:buFont typeface="Wingdings" pitchFamily="2" charset="2"/>
              <a:buChar char="v"/>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Intercom access (with possibility for video connection to main entrance)</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Видеодомофон</a:t>
            </a:r>
            <a:endParaRPr lang="tr-TR" sz="1000"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Central satellite TV system (European, Turkish, Ukrainian &amp; Russian channels)</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Центральная спутниковая система (российские, украинские, турецкие и европейские каналы)</a:t>
            </a:r>
            <a:endParaRPr lang="tr-TR" sz="1000"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Decorative lighting around communal landscaped areas </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Декоративное освещение территории</a:t>
            </a:r>
            <a:endParaRPr lang="tr-TR" sz="1000"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Heat and water proof insulation to the foundations, external walls and roofs</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Тепло- и гидроизоляция фундамента, внешних стен и крыши </a:t>
            </a:r>
            <a:endParaRPr lang="tr-TR" sz="1000" dirty="0">
              <a:solidFill>
                <a:schemeClr val="accent2">
                  <a:lumMod val="50000"/>
                </a:schemeClr>
              </a:solidFill>
            </a:endParaRPr>
          </a:p>
          <a:p>
            <a:pPr>
              <a:defRPr/>
            </a:pPr>
            <a:endParaRPr lang="en-US" sz="1000" dirty="0">
              <a:solidFill>
                <a:schemeClr val="accent1">
                  <a:lumMod val="75000"/>
                </a:schemeClr>
              </a:solidFill>
            </a:endParaRPr>
          </a:p>
          <a:p>
            <a:pPr>
              <a:buFont typeface="Wingdings" pitchFamily="2" charset="2"/>
              <a:buChar char="v"/>
              <a:defRPr/>
            </a:pPr>
            <a:r>
              <a:rPr lang="en-US" sz="1000" dirty="0">
                <a:solidFill>
                  <a:schemeClr val="accent1">
                    <a:lumMod val="75000"/>
                  </a:schemeClr>
                </a:solidFill>
              </a:rPr>
              <a:t> Back up electricity Generator </a:t>
            </a:r>
            <a:endParaRPr lang="tr-TR" sz="1000" dirty="0">
              <a:solidFill>
                <a:schemeClr val="accent1">
                  <a:lumMod val="75000"/>
                </a:schemeClr>
              </a:solidFill>
            </a:endParaRPr>
          </a:p>
          <a:p>
            <a:pPr>
              <a:buFont typeface="Wingdings" pitchFamily="2" charset="2"/>
              <a:buChar char="v"/>
              <a:defRPr/>
            </a:pPr>
            <a:r>
              <a:rPr lang="ru-RU" sz="1000" dirty="0">
                <a:solidFill>
                  <a:schemeClr val="accent2">
                    <a:lumMod val="50000"/>
                  </a:schemeClr>
                </a:solidFill>
              </a:rPr>
              <a:t>Электрогенератор</a:t>
            </a:r>
            <a:endParaRPr lang="en-US" sz="1000" dirty="0">
              <a:solidFill>
                <a:schemeClr val="accent2">
                  <a:lumMod val="50000"/>
                </a:schemeClr>
              </a:solidFill>
            </a:endParaRPr>
          </a:p>
          <a:p>
            <a:pPr>
              <a:defRPr/>
            </a:pPr>
            <a:endParaRPr lang="en-US" sz="1000" dirty="0">
              <a:solidFill>
                <a:schemeClr val="accent1">
                  <a:lumMod val="75000"/>
                </a:schemeClr>
              </a:solidFill>
            </a:endParaRPr>
          </a:p>
        </p:txBody>
      </p:sp>
      <p:pic>
        <p:nvPicPr>
          <p:cNvPr id="6149" name="7 Resim" descr="fitness-salonu_811854_addonphoto.jpg"/>
          <p:cNvPicPr>
            <a:picLocks noChangeAspect="1"/>
          </p:cNvPicPr>
          <p:nvPr/>
        </p:nvPicPr>
        <p:blipFill>
          <a:blip r:embed="rId3" cstate="print"/>
          <a:srcRect/>
          <a:stretch>
            <a:fillRect/>
          </a:stretch>
        </p:blipFill>
        <p:spPr bwMode="auto">
          <a:xfrm>
            <a:off x="6156176" y="5949280"/>
            <a:ext cx="1586372" cy="908720"/>
          </a:xfrm>
          <a:prstGeom prst="rect">
            <a:avLst/>
          </a:prstGeom>
          <a:noFill/>
          <a:ln w="28575">
            <a:solidFill>
              <a:srgbClr val="0070C0"/>
            </a:solidFill>
            <a:miter lim="800000"/>
            <a:headEnd/>
            <a:tailEnd/>
          </a:ln>
        </p:spPr>
      </p:pic>
      <p:pic>
        <p:nvPicPr>
          <p:cNvPr id="6150" name="8 Resim" descr="pool%20slide%20chicago.jpg"/>
          <p:cNvPicPr>
            <a:picLocks noChangeAspect="1"/>
          </p:cNvPicPr>
          <p:nvPr/>
        </p:nvPicPr>
        <p:blipFill>
          <a:blip r:embed="rId4" cstate="print"/>
          <a:srcRect/>
          <a:stretch>
            <a:fillRect/>
          </a:stretch>
        </p:blipFill>
        <p:spPr bwMode="auto">
          <a:xfrm>
            <a:off x="3995936" y="6021288"/>
            <a:ext cx="1579181" cy="836712"/>
          </a:xfrm>
          <a:prstGeom prst="rect">
            <a:avLst/>
          </a:prstGeom>
          <a:noFill/>
          <a:ln w="28575">
            <a:solidFill>
              <a:srgbClr val="0070C0"/>
            </a:solidFill>
            <a:miter lim="800000"/>
            <a:headEnd/>
            <a:tailEnd/>
          </a:ln>
        </p:spPr>
      </p:pic>
      <p:pic>
        <p:nvPicPr>
          <p:cNvPr id="6151" name="9 Resim" descr="SAUNAN~1.JPG"/>
          <p:cNvPicPr>
            <a:picLocks noChangeAspect="1"/>
          </p:cNvPicPr>
          <p:nvPr/>
        </p:nvPicPr>
        <p:blipFill>
          <a:blip r:embed="rId5" cstate="print"/>
          <a:srcRect/>
          <a:stretch>
            <a:fillRect/>
          </a:stretch>
        </p:blipFill>
        <p:spPr bwMode="auto">
          <a:xfrm>
            <a:off x="2267744" y="6093296"/>
            <a:ext cx="1196971" cy="764704"/>
          </a:xfrm>
          <a:prstGeom prst="rect">
            <a:avLst/>
          </a:prstGeom>
          <a:noFill/>
          <a:ln w="28575">
            <a:solidFill>
              <a:srgbClr val="0070C0"/>
            </a:solidFill>
            <a:miter lim="800000"/>
            <a:headEnd/>
            <a:tailEnd/>
          </a:ln>
        </p:spPr>
      </p:pic>
      <p:pic>
        <p:nvPicPr>
          <p:cNvPr id="6152" name="10 Resim" descr="uydu.jpg"/>
          <p:cNvPicPr>
            <a:picLocks noChangeAspect="1"/>
          </p:cNvPicPr>
          <p:nvPr/>
        </p:nvPicPr>
        <p:blipFill>
          <a:blip r:embed="rId6" cstate="print"/>
          <a:srcRect t="36115" b="3558"/>
          <a:stretch>
            <a:fillRect/>
          </a:stretch>
        </p:blipFill>
        <p:spPr bwMode="auto">
          <a:xfrm>
            <a:off x="467544" y="6165304"/>
            <a:ext cx="1196972" cy="692696"/>
          </a:xfrm>
          <a:prstGeom prst="rect">
            <a:avLst/>
          </a:prstGeom>
          <a:noFill/>
          <a:ln w="28575">
            <a:solidFill>
              <a:srgbClr val="0070C0"/>
            </a:solidFill>
            <a:miter lim="800000"/>
            <a:headEnd/>
            <a:tailEnd/>
          </a:ln>
        </p:spPr>
      </p:pic>
      <p:pic>
        <p:nvPicPr>
          <p:cNvPr id="16" name="15 Resim" descr="diyafon_sistemi_1.jpg"/>
          <p:cNvPicPr>
            <a:picLocks noChangeAspect="1"/>
          </p:cNvPicPr>
          <p:nvPr/>
        </p:nvPicPr>
        <p:blipFill>
          <a:blip r:embed="rId7" cstate="print"/>
          <a:stretch>
            <a:fillRect/>
          </a:stretch>
        </p:blipFill>
        <p:spPr>
          <a:xfrm>
            <a:off x="8046690" y="5805264"/>
            <a:ext cx="1097310" cy="1052736"/>
          </a:xfrm>
          <a:prstGeom prst="rect">
            <a:avLst/>
          </a:prstGeom>
          <a:ln w="28575" cap="sq">
            <a:solidFill>
              <a:schemeClr val="accent1"/>
            </a:solidFill>
            <a:prstDash val="solid"/>
            <a:miter lim="800000"/>
          </a:ln>
          <a:effectLst>
            <a:outerShdw blurRad="50800" dist="38100" dir="2700000" algn="tl" rotWithShape="0">
              <a:srgbClr val="000000">
                <a:alpha val="43000"/>
              </a:srgbClr>
            </a:outerShdw>
          </a:effectLst>
        </p:spPr>
      </p:pic>
      <p:sp>
        <p:nvSpPr>
          <p:cNvPr id="11" name="10 Yuvarlatılmış Dikdörtgen"/>
          <p:cNvSpPr/>
          <p:nvPr/>
        </p:nvSpPr>
        <p:spPr>
          <a:xfrm>
            <a:off x="0" y="579221"/>
            <a:ext cx="4221511" cy="41467"/>
          </a:xfrm>
          <a:prstGeom prst="roundRect">
            <a:avLst>
              <a:gd name="adj" fmla="val 10000"/>
            </a:avLst>
          </a:prstGeom>
          <a:ln/>
        </p:spPr>
        <p:style>
          <a:lnRef idx="0">
            <a:schemeClr val="accent1"/>
          </a:lnRef>
          <a:fillRef idx="3">
            <a:schemeClr val="accent1"/>
          </a:fillRef>
          <a:effectRef idx="3">
            <a:schemeClr val="accent1"/>
          </a:effectRef>
          <a:fontRef idx="minor">
            <a:schemeClr val="lt1"/>
          </a:fontRef>
        </p:style>
        <p:txBody>
          <a:bodyPr lIns="79681" tIns="39840" rIns="79681" bIns="39840" anchor="ctr"/>
          <a:lstStyle/>
          <a:p>
            <a:pPr algn="ctr">
              <a:defRPr/>
            </a:pPr>
            <a:endParaRPr lang="tr-TR"/>
          </a:p>
        </p:txBody>
      </p:sp>
      <p:sp>
        <p:nvSpPr>
          <p:cNvPr id="13" name="12 Yuvarlatılmış Dikdörtgen"/>
          <p:cNvSpPr/>
          <p:nvPr/>
        </p:nvSpPr>
        <p:spPr>
          <a:xfrm>
            <a:off x="4644008" y="692696"/>
            <a:ext cx="4221511" cy="41467"/>
          </a:xfrm>
          <a:prstGeom prst="roundRect">
            <a:avLst>
              <a:gd name="adj" fmla="val 10000"/>
            </a:avLst>
          </a:prstGeom>
          <a:ln/>
        </p:spPr>
        <p:style>
          <a:lnRef idx="0">
            <a:schemeClr val="accent1"/>
          </a:lnRef>
          <a:fillRef idx="3">
            <a:schemeClr val="accent1"/>
          </a:fillRef>
          <a:effectRef idx="3">
            <a:schemeClr val="accent1"/>
          </a:effectRef>
          <a:fontRef idx="minor">
            <a:schemeClr val="lt1"/>
          </a:fontRef>
        </p:style>
        <p:txBody>
          <a:bodyPr lIns="79681" tIns="39840" rIns="79681" bIns="39840" anchor="ctr"/>
          <a:lstStyle/>
          <a:p>
            <a:pPr algn="ctr">
              <a:defRPr/>
            </a:pPr>
            <a:endParaRPr lang="tr-T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Başlık"/>
          <p:cNvSpPr>
            <a:spLocks noGrp="1"/>
          </p:cNvSpPr>
          <p:nvPr>
            <p:ph type="title"/>
          </p:nvPr>
        </p:nvSpPr>
        <p:spPr>
          <a:xfrm>
            <a:off x="220402" y="2606126"/>
            <a:ext cx="8738138" cy="4009979"/>
          </a:xfrm>
        </p:spPr>
        <p:txBody>
          <a:bodyPr>
            <a:normAutofit fontScale="90000"/>
          </a:bodyPr>
          <a:lstStyle/>
          <a:p>
            <a:pPr algn="l">
              <a:spcBef>
                <a:spcPts val="261"/>
              </a:spcBef>
              <a:defRPr/>
            </a:pPr>
            <a:r>
              <a:rPr lang="tr-TR" sz="1100" dirty="0" smtClean="0"/>
              <a:t/>
            </a:r>
            <a:br>
              <a:rPr lang="tr-TR" sz="1100" dirty="0" smtClean="0"/>
            </a:br>
            <a:r>
              <a:rPr lang="tr-TR" sz="1100" dirty="0" smtClean="0"/>
              <a:t/>
            </a:r>
            <a:br>
              <a:rPr lang="tr-TR" sz="1100" dirty="0" smtClean="0"/>
            </a:br>
            <a:r>
              <a:rPr lang="tr-TR" sz="1100" dirty="0" smtClean="0"/>
              <a:t/>
            </a:r>
            <a:br>
              <a:rPr lang="tr-TR" sz="1100" dirty="0" smtClean="0"/>
            </a:br>
            <a:r>
              <a:rPr lang="tr-TR" sz="1100" b="1" dirty="0" smtClean="0"/>
              <a:t/>
            </a:r>
            <a:br>
              <a:rPr lang="tr-TR" sz="1100" b="1" dirty="0" smtClean="0"/>
            </a:br>
            <a:r>
              <a:rPr lang="tr-TR" sz="1100" b="1" dirty="0" smtClean="0">
                <a:solidFill>
                  <a:srgbClr val="C00000"/>
                </a:solidFill>
              </a:rPr>
              <a:t>25th  </a:t>
            </a:r>
            <a:r>
              <a:rPr lang="tr-TR" sz="1100" b="1" dirty="0" err="1" smtClean="0">
                <a:solidFill>
                  <a:srgbClr val="C00000"/>
                </a:solidFill>
              </a:rPr>
              <a:t>Street</a:t>
            </a:r>
            <a:r>
              <a:rPr lang="tr-TR" sz="1100" b="1" dirty="0" smtClean="0">
                <a:solidFill>
                  <a:srgbClr val="C00000"/>
                </a:solidFill>
              </a:rPr>
              <a:t> is </a:t>
            </a:r>
            <a:r>
              <a:rPr lang="tr-TR" sz="1100" b="1" dirty="0" err="1" smtClean="0">
                <a:solidFill>
                  <a:srgbClr val="C00000"/>
                </a:solidFill>
              </a:rPr>
              <a:t>becoming</a:t>
            </a:r>
            <a:r>
              <a:rPr lang="tr-TR" sz="1100" b="1" dirty="0" smtClean="0">
                <a:solidFill>
                  <a:srgbClr val="C00000"/>
                </a:solidFill>
              </a:rPr>
              <a:t> </a:t>
            </a:r>
            <a:r>
              <a:rPr lang="tr-TR" sz="1100" b="1" dirty="0" err="1" smtClean="0">
                <a:solidFill>
                  <a:srgbClr val="C00000"/>
                </a:solidFill>
              </a:rPr>
              <a:t>the</a:t>
            </a:r>
            <a:r>
              <a:rPr lang="tr-TR" sz="1100" b="1" dirty="0" smtClean="0">
                <a:solidFill>
                  <a:srgbClr val="C00000"/>
                </a:solidFill>
              </a:rPr>
              <a:t> </a:t>
            </a:r>
            <a:r>
              <a:rPr lang="tr-TR" sz="1100" b="1" dirty="0" err="1" smtClean="0">
                <a:solidFill>
                  <a:srgbClr val="C00000"/>
                </a:solidFill>
              </a:rPr>
              <a:t>most</a:t>
            </a:r>
            <a:r>
              <a:rPr lang="tr-TR" sz="1100" b="1" dirty="0" smtClean="0">
                <a:solidFill>
                  <a:srgbClr val="C00000"/>
                </a:solidFill>
              </a:rPr>
              <a:t> </a:t>
            </a:r>
            <a:r>
              <a:rPr lang="tr-TR" sz="1100" b="1" dirty="0" err="1" smtClean="0">
                <a:solidFill>
                  <a:srgbClr val="C00000"/>
                </a:solidFill>
              </a:rPr>
              <a:t>beautiful</a:t>
            </a:r>
            <a:r>
              <a:rPr lang="tr-TR" sz="1100" b="1" dirty="0" smtClean="0">
                <a:solidFill>
                  <a:srgbClr val="C00000"/>
                </a:solidFill>
              </a:rPr>
              <a:t> </a:t>
            </a:r>
            <a:r>
              <a:rPr lang="tr-TR" sz="1100" b="1" dirty="0" err="1" smtClean="0">
                <a:solidFill>
                  <a:srgbClr val="C00000"/>
                </a:solidFill>
              </a:rPr>
              <a:t>and</a:t>
            </a:r>
            <a:r>
              <a:rPr lang="tr-TR" sz="1100" b="1" dirty="0" smtClean="0">
                <a:solidFill>
                  <a:srgbClr val="C00000"/>
                </a:solidFill>
              </a:rPr>
              <a:t> modern </a:t>
            </a:r>
            <a:r>
              <a:rPr lang="tr-TR" sz="1100" b="1" dirty="0" err="1" smtClean="0">
                <a:solidFill>
                  <a:srgbClr val="C00000"/>
                </a:solidFill>
              </a:rPr>
              <a:t>street</a:t>
            </a:r>
            <a:r>
              <a:rPr lang="tr-TR" sz="1100" b="1" dirty="0" smtClean="0">
                <a:solidFill>
                  <a:srgbClr val="C00000"/>
                </a:solidFill>
              </a:rPr>
              <a:t> of Alanya</a:t>
            </a:r>
            <a:br>
              <a:rPr lang="tr-TR" sz="1100" b="1" dirty="0" smtClean="0">
                <a:solidFill>
                  <a:srgbClr val="C00000"/>
                </a:solidFill>
              </a:rPr>
            </a:br>
            <a:r>
              <a:rPr lang="tr-TR" sz="1100" dirty="0" smtClean="0">
                <a:solidFill>
                  <a:srgbClr val="C00000"/>
                </a:solidFill>
              </a:rPr>
              <a:t/>
            </a:r>
            <a:br>
              <a:rPr lang="tr-TR" sz="1100" dirty="0" smtClean="0">
                <a:solidFill>
                  <a:srgbClr val="C00000"/>
                </a:solidFill>
              </a:rPr>
            </a:br>
            <a:r>
              <a:rPr lang="tr-TR" sz="1100" dirty="0" err="1" smtClean="0">
                <a:solidFill>
                  <a:srgbClr val="C00000"/>
                </a:solidFill>
              </a:rPr>
              <a:t>During</a:t>
            </a:r>
            <a:r>
              <a:rPr lang="tr-TR" sz="1100" dirty="0" smtClean="0">
                <a:solidFill>
                  <a:srgbClr val="C00000"/>
                </a:solidFill>
              </a:rPr>
              <a:t>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presentation</a:t>
            </a:r>
            <a:r>
              <a:rPr lang="tr-TR" sz="1100" dirty="0" smtClean="0">
                <a:solidFill>
                  <a:srgbClr val="C00000"/>
                </a:solidFill>
              </a:rPr>
              <a:t> of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special</a:t>
            </a:r>
            <a:r>
              <a:rPr lang="tr-TR" sz="1100" dirty="0" smtClean="0">
                <a:solidFill>
                  <a:srgbClr val="C00000"/>
                </a:solidFill>
              </a:rPr>
              <a:t>  Project </a:t>
            </a:r>
            <a:r>
              <a:rPr lang="tr-TR" sz="1100" dirty="0" err="1" smtClean="0">
                <a:solidFill>
                  <a:srgbClr val="C00000"/>
                </a:solidFill>
              </a:rPr>
              <a:t>for</a:t>
            </a:r>
            <a:r>
              <a:rPr lang="tr-TR" sz="1100" dirty="0" smtClean="0">
                <a:solidFill>
                  <a:srgbClr val="C00000"/>
                </a:solidFill>
              </a:rPr>
              <a:t> 25th </a:t>
            </a:r>
            <a:r>
              <a:rPr lang="tr-TR" sz="1100" dirty="0" err="1" smtClean="0">
                <a:solidFill>
                  <a:srgbClr val="C00000"/>
                </a:solidFill>
              </a:rPr>
              <a:t>Str</a:t>
            </a:r>
            <a:r>
              <a:rPr lang="tr-TR" sz="1100" dirty="0" smtClean="0">
                <a:solidFill>
                  <a:srgbClr val="C00000"/>
                </a:solidFill>
              </a:rPr>
              <a:t>., </a:t>
            </a:r>
            <a:r>
              <a:rPr lang="tr-TR" sz="1100" dirty="0" err="1" smtClean="0">
                <a:solidFill>
                  <a:srgbClr val="C00000"/>
                </a:solidFill>
              </a:rPr>
              <a:t>developed</a:t>
            </a:r>
            <a:r>
              <a:rPr lang="tr-TR" sz="1100" dirty="0" smtClean="0">
                <a:solidFill>
                  <a:srgbClr val="C00000"/>
                </a:solidFill>
              </a:rPr>
              <a:t> in </a:t>
            </a:r>
            <a:r>
              <a:rPr lang="tr-TR" sz="1100" dirty="0" err="1" smtClean="0">
                <a:solidFill>
                  <a:srgbClr val="C00000"/>
                </a:solidFill>
              </a:rPr>
              <a:t>association</a:t>
            </a:r>
            <a:r>
              <a:rPr lang="tr-TR" sz="1100" dirty="0" smtClean="0">
                <a:solidFill>
                  <a:srgbClr val="C00000"/>
                </a:solidFill>
              </a:rPr>
              <a:t> </a:t>
            </a:r>
            <a:r>
              <a:rPr lang="tr-TR" sz="1100" dirty="0" err="1" smtClean="0">
                <a:solidFill>
                  <a:srgbClr val="C00000"/>
                </a:solidFill>
              </a:rPr>
              <a:t>and</a:t>
            </a:r>
            <a:r>
              <a:rPr lang="tr-TR" sz="1100" dirty="0" smtClean="0">
                <a:solidFill>
                  <a:srgbClr val="C00000"/>
                </a:solidFill>
              </a:rPr>
              <a:t> </a:t>
            </a:r>
            <a:r>
              <a:rPr lang="tr-TR" sz="1100" dirty="0" err="1" smtClean="0">
                <a:solidFill>
                  <a:srgbClr val="C00000"/>
                </a:solidFill>
              </a:rPr>
              <a:t>with</a:t>
            </a:r>
            <a:r>
              <a:rPr lang="tr-TR" sz="1100" dirty="0" smtClean="0">
                <a:solidFill>
                  <a:srgbClr val="C00000"/>
                </a:solidFill>
              </a:rPr>
              <a:t>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support</a:t>
            </a:r>
            <a:r>
              <a:rPr lang="tr-TR" sz="1100" dirty="0" smtClean="0">
                <a:solidFill>
                  <a:srgbClr val="C00000"/>
                </a:solidFill>
              </a:rPr>
              <a:t> of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Municipality</a:t>
            </a:r>
            <a:r>
              <a:rPr lang="tr-TR" sz="1100" dirty="0" smtClean="0">
                <a:solidFill>
                  <a:srgbClr val="C00000"/>
                </a:solidFill>
              </a:rPr>
              <a:t> of Alanya, it </a:t>
            </a:r>
            <a:r>
              <a:rPr lang="tr-TR" sz="1100" dirty="0" err="1" smtClean="0">
                <a:solidFill>
                  <a:srgbClr val="C00000"/>
                </a:solidFill>
              </a:rPr>
              <a:t>was</a:t>
            </a:r>
            <a:r>
              <a:rPr lang="tr-TR" sz="1100" dirty="0" smtClean="0">
                <a:solidFill>
                  <a:srgbClr val="C00000"/>
                </a:solidFill>
              </a:rPr>
              <a:t> </a:t>
            </a:r>
            <a:r>
              <a:rPr lang="tr-TR" sz="1100" dirty="0" err="1" smtClean="0">
                <a:solidFill>
                  <a:srgbClr val="C00000"/>
                </a:solidFill>
              </a:rPr>
              <a:t>announced</a:t>
            </a:r>
            <a:r>
              <a:rPr lang="tr-TR" sz="1100" dirty="0" smtClean="0">
                <a:solidFill>
                  <a:srgbClr val="C00000"/>
                </a:solidFill>
              </a:rPr>
              <a:t> </a:t>
            </a:r>
            <a:r>
              <a:rPr lang="tr-TR" sz="1100" dirty="0" err="1" smtClean="0">
                <a:solidFill>
                  <a:srgbClr val="C00000"/>
                </a:solidFill>
              </a:rPr>
              <a:t>that</a:t>
            </a:r>
            <a:r>
              <a:rPr lang="tr-TR" sz="1100" dirty="0" smtClean="0">
                <a:solidFill>
                  <a:srgbClr val="C00000"/>
                </a:solidFill>
              </a:rPr>
              <a:t> </a:t>
            </a:r>
            <a:r>
              <a:rPr lang="tr-TR" sz="1100" dirty="0" err="1" smtClean="0">
                <a:solidFill>
                  <a:srgbClr val="C00000"/>
                </a:solidFill>
              </a:rPr>
              <a:t>this</a:t>
            </a:r>
            <a:r>
              <a:rPr lang="tr-TR" sz="1100" dirty="0" smtClean="0">
                <a:solidFill>
                  <a:srgbClr val="C00000"/>
                </a:solidFill>
              </a:rPr>
              <a:t> </a:t>
            </a:r>
            <a:r>
              <a:rPr lang="tr-TR" sz="1100" dirty="0" err="1" smtClean="0">
                <a:solidFill>
                  <a:srgbClr val="C00000"/>
                </a:solidFill>
              </a:rPr>
              <a:t>project</a:t>
            </a:r>
            <a:r>
              <a:rPr lang="tr-TR" sz="1100" dirty="0" smtClean="0">
                <a:solidFill>
                  <a:srgbClr val="C00000"/>
                </a:solidFill>
              </a:rPr>
              <a:t> </a:t>
            </a:r>
            <a:r>
              <a:rPr lang="tr-TR" sz="1100" dirty="0" err="1" smtClean="0">
                <a:solidFill>
                  <a:srgbClr val="C00000"/>
                </a:solidFill>
              </a:rPr>
              <a:t>would</a:t>
            </a:r>
            <a:r>
              <a:rPr lang="tr-TR" sz="1100" dirty="0" smtClean="0">
                <a:solidFill>
                  <a:srgbClr val="C00000"/>
                </a:solidFill>
              </a:rPr>
              <a:t> </a:t>
            </a:r>
            <a:r>
              <a:rPr lang="tr-TR" sz="1100" dirty="0" err="1" smtClean="0">
                <a:solidFill>
                  <a:srgbClr val="C00000"/>
                </a:solidFill>
              </a:rPr>
              <a:t>encompass</a:t>
            </a:r>
            <a:r>
              <a:rPr lang="tr-TR" sz="1100" dirty="0" smtClean="0">
                <a:solidFill>
                  <a:srgbClr val="C00000"/>
                </a:solidFill>
              </a:rPr>
              <a:t> </a:t>
            </a:r>
            <a:r>
              <a:rPr lang="tr-TR" sz="1100" dirty="0" err="1" smtClean="0">
                <a:solidFill>
                  <a:srgbClr val="C00000"/>
                </a:solidFill>
              </a:rPr>
              <a:t>street</a:t>
            </a:r>
            <a:r>
              <a:rPr lang="tr-TR" sz="1100" dirty="0" smtClean="0">
                <a:solidFill>
                  <a:srgbClr val="C00000"/>
                </a:solidFill>
              </a:rPr>
              <a:t> </a:t>
            </a:r>
            <a:r>
              <a:rPr lang="tr-TR" sz="1100" dirty="0" err="1" smtClean="0">
                <a:solidFill>
                  <a:srgbClr val="C00000"/>
                </a:solidFill>
              </a:rPr>
              <a:t>lighting</a:t>
            </a:r>
            <a:r>
              <a:rPr lang="tr-TR" sz="1100" dirty="0" smtClean="0">
                <a:solidFill>
                  <a:srgbClr val="C00000"/>
                </a:solidFill>
              </a:rPr>
              <a:t>, </a:t>
            </a:r>
            <a:r>
              <a:rPr lang="tr-TR" sz="1100" dirty="0" err="1" smtClean="0">
                <a:solidFill>
                  <a:srgbClr val="C00000"/>
                </a:solidFill>
              </a:rPr>
              <a:t>landscaping</a:t>
            </a:r>
            <a:r>
              <a:rPr lang="tr-TR" sz="1100" dirty="0" smtClean="0">
                <a:solidFill>
                  <a:srgbClr val="C00000"/>
                </a:solidFill>
              </a:rPr>
              <a:t>  of </a:t>
            </a:r>
            <a:r>
              <a:rPr lang="tr-TR" sz="1100" dirty="0" err="1" smtClean="0">
                <a:solidFill>
                  <a:srgbClr val="C00000"/>
                </a:solidFill>
              </a:rPr>
              <a:t>medians</a:t>
            </a:r>
            <a:r>
              <a:rPr lang="tr-TR" sz="1100" dirty="0" smtClean="0">
                <a:solidFill>
                  <a:srgbClr val="C00000"/>
                </a:solidFill>
              </a:rPr>
              <a:t>, </a:t>
            </a:r>
            <a:r>
              <a:rPr lang="tr-TR" sz="1100" dirty="0" err="1" smtClean="0">
                <a:solidFill>
                  <a:srgbClr val="C00000"/>
                </a:solidFill>
              </a:rPr>
              <a:t>public</a:t>
            </a:r>
            <a:r>
              <a:rPr lang="tr-TR" sz="1100" dirty="0" smtClean="0">
                <a:solidFill>
                  <a:srgbClr val="C00000"/>
                </a:solidFill>
              </a:rPr>
              <a:t> </a:t>
            </a:r>
            <a:r>
              <a:rPr lang="tr-TR" sz="1100" dirty="0" err="1" smtClean="0">
                <a:solidFill>
                  <a:srgbClr val="C00000"/>
                </a:solidFill>
              </a:rPr>
              <a:t>seating</a:t>
            </a:r>
            <a:r>
              <a:rPr lang="tr-TR" sz="1100" dirty="0" smtClean="0">
                <a:solidFill>
                  <a:srgbClr val="C00000"/>
                </a:solidFill>
              </a:rPr>
              <a:t> </a:t>
            </a:r>
            <a:r>
              <a:rPr lang="tr-TR" sz="1100" dirty="0" err="1" smtClean="0">
                <a:solidFill>
                  <a:srgbClr val="C00000"/>
                </a:solidFill>
              </a:rPr>
              <a:t>areas</a:t>
            </a:r>
            <a:r>
              <a:rPr lang="tr-TR" sz="1100" dirty="0" smtClean="0">
                <a:solidFill>
                  <a:srgbClr val="C00000"/>
                </a:solidFill>
              </a:rPr>
              <a:t>, 3 modern </a:t>
            </a:r>
            <a:r>
              <a:rPr lang="tr-TR" sz="1100" dirty="0" err="1" smtClean="0">
                <a:solidFill>
                  <a:srgbClr val="C00000"/>
                </a:solidFill>
              </a:rPr>
              <a:t>toilet</a:t>
            </a:r>
            <a:r>
              <a:rPr lang="tr-TR" sz="1100" dirty="0" smtClean="0">
                <a:solidFill>
                  <a:srgbClr val="C00000"/>
                </a:solidFill>
              </a:rPr>
              <a:t> </a:t>
            </a:r>
            <a:r>
              <a:rPr lang="tr-TR" sz="1100" dirty="0" err="1" smtClean="0">
                <a:solidFill>
                  <a:srgbClr val="C00000"/>
                </a:solidFill>
              </a:rPr>
              <a:t>cabins</a:t>
            </a:r>
            <a:r>
              <a:rPr lang="tr-TR" sz="1100" dirty="0" smtClean="0">
                <a:solidFill>
                  <a:srgbClr val="C00000"/>
                </a:solidFill>
              </a:rPr>
              <a:t>, </a:t>
            </a:r>
            <a:r>
              <a:rPr lang="tr-TR" sz="1100" dirty="0" err="1" smtClean="0">
                <a:solidFill>
                  <a:srgbClr val="C00000"/>
                </a:solidFill>
              </a:rPr>
              <a:t>renovation</a:t>
            </a:r>
            <a:r>
              <a:rPr lang="tr-TR" sz="1100" dirty="0" smtClean="0">
                <a:solidFill>
                  <a:srgbClr val="C00000"/>
                </a:solidFill>
              </a:rPr>
              <a:t> of 3 </a:t>
            </a:r>
            <a:r>
              <a:rPr lang="tr-TR" sz="1100" dirty="0" err="1" smtClean="0">
                <a:solidFill>
                  <a:srgbClr val="C00000"/>
                </a:solidFill>
              </a:rPr>
              <a:t>historical</a:t>
            </a:r>
            <a:r>
              <a:rPr lang="tr-TR" sz="1100" dirty="0" smtClean="0">
                <a:solidFill>
                  <a:srgbClr val="C00000"/>
                </a:solidFill>
              </a:rPr>
              <a:t> </a:t>
            </a:r>
            <a:r>
              <a:rPr lang="tr-TR" sz="1100" dirty="0" err="1" smtClean="0">
                <a:solidFill>
                  <a:srgbClr val="C00000"/>
                </a:solidFill>
              </a:rPr>
              <a:t>buildings</a:t>
            </a:r>
            <a:r>
              <a:rPr lang="tr-TR" sz="1100" dirty="0" smtClean="0">
                <a:solidFill>
                  <a:srgbClr val="C00000"/>
                </a:solidFill>
              </a:rPr>
              <a:t>,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opening</a:t>
            </a:r>
            <a:r>
              <a:rPr lang="tr-TR" sz="1100" dirty="0" smtClean="0">
                <a:solidFill>
                  <a:srgbClr val="C00000"/>
                </a:solidFill>
              </a:rPr>
              <a:t> of </a:t>
            </a:r>
            <a:r>
              <a:rPr lang="tr-TR" sz="1100" dirty="0" err="1" smtClean="0">
                <a:solidFill>
                  <a:srgbClr val="C00000"/>
                </a:solidFill>
              </a:rPr>
              <a:t>several</a:t>
            </a:r>
            <a:r>
              <a:rPr lang="tr-TR" sz="1100" dirty="0" smtClean="0">
                <a:solidFill>
                  <a:srgbClr val="C00000"/>
                </a:solidFill>
              </a:rPr>
              <a:t> </a:t>
            </a:r>
            <a:r>
              <a:rPr lang="tr-TR" sz="1100" dirty="0" err="1" smtClean="0">
                <a:solidFill>
                  <a:srgbClr val="C00000"/>
                </a:solidFill>
              </a:rPr>
              <a:t>tea</a:t>
            </a:r>
            <a:r>
              <a:rPr lang="tr-TR" sz="1100" dirty="0" smtClean="0">
                <a:solidFill>
                  <a:srgbClr val="C00000"/>
                </a:solidFill>
              </a:rPr>
              <a:t> </a:t>
            </a:r>
            <a:r>
              <a:rPr lang="tr-TR" sz="1100" dirty="0" err="1" smtClean="0">
                <a:solidFill>
                  <a:srgbClr val="C00000"/>
                </a:solidFill>
              </a:rPr>
              <a:t>houses</a:t>
            </a:r>
            <a:r>
              <a:rPr lang="tr-TR" sz="1100" dirty="0" smtClean="0">
                <a:solidFill>
                  <a:srgbClr val="C00000"/>
                </a:solidFill>
              </a:rPr>
              <a:t> </a:t>
            </a:r>
            <a:r>
              <a:rPr lang="tr-TR" sz="1100" dirty="0" err="1" smtClean="0">
                <a:solidFill>
                  <a:srgbClr val="C00000"/>
                </a:solidFill>
              </a:rPr>
              <a:t>and</a:t>
            </a:r>
            <a:r>
              <a:rPr lang="tr-TR" sz="1100" dirty="0" smtClean="0">
                <a:solidFill>
                  <a:srgbClr val="C00000"/>
                </a:solidFill>
              </a:rPr>
              <a:t>  </a:t>
            </a:r>
            <a:r>
              <a:rPr lang="tr-TR" sz="1100" dirty="0" err="1" smtClean="0">
                <a:solidFill>
                  <a:srgbClr val="C00000"/>
                </a:solidFill>
              </a:rPr>
              <a:t>new</a:t>
            </a:r>
            <a:r>
              <a:rPr lang="tr-TR" sz="1100" dirty="0" smtClean="0">
                <a:solidFill>
                  <a:srgbClr val="C00000"/>
                </a:solidFill>
              </a:rPr>
              <a:t> </a:t>
            </a:r>
            <a:r>
              <a:rPr lang="tr-TR" sz="1100" dirty="0" err="1" smtClean="0">
                <a:solidFill>
                  <a:srgbClr val="C00000"/>
                </a:solidFill>
              </a:rPr>
              <a:t>bus</a:t>
            </a:r>
            <a:r>
              <a:rPr lang="tr-TR" sz="1100" dirty="0" smtClean="0">
                <a:solidFill>
                  <a:srgbClr val="C00000"/>
                </a:solidFill>
              </a:rPr>
              <a:t> </a:t>
            </a:r>
            <a:r>
              <a:rPr lang="tr-TR" sz="1100" dirty="0" err="1" smtClean="0">
                <a:solidFill>
                  <a:srgbClr val="C00000"/>
                </a:solidFill>
              </a:rPr>
              <a:t>stops</a:t>
            </a:r>
            <a:r>
              <a:rPr lang="tr-TR" sz="1100" dirty="0" smtClean="0">
                <a:solidFill>
                  <a:srgbClr val="C00000"/>
                </a:solidFill>
              </a:rPr>
              <a:t>. </a:t>
            </a:r>
            <a:br>
              <a:rPr lang="tr-TR" sz="1100" dirty="0" smtClean="0">
                <a:solidFill>
                  <a:srgbClr val="C00000"/>
                </a:solidFill>
              </a:rPr>
            </a:br>
            <a:r>
              <a:rPr lang="tr-TR" sz="1100" dirty="0" smtClean="0">
                <a:solidFill>
                  <a:srgbClr val="C00000"/>
                </a:solidFill>
              </a:rPr>
              <a:t/>
            </a:r>
            <a:br>
              <a:rPr lang="tr-TR" sz="1100" dirty="0" smtClean="0">
                <a:solidFill>
                  <a:srgbClr val="C00000"/>
                </a:solidFill>
              </a:rPr>
            </a:br>
            <a:r>
              <a:rPr lang="tr-TR" sz="1100" dirty="0" err="1" smtClean="0">
                <a:solidFill>
                  <a:srgbClr val="C00000"/>
                </a:solidFill>
              </a:rPr>
              <a:t>With</a:t>
            </a:r>
            <a:r>
              <a:rPr lang="tr-TR" sz="1100" dirty="0" smtClean="0">
                <a:solidFill>
                  <a:srgbClr val="C00000"/>
                </a:solidFill>
              </a:rPr>
              <a:t> </a:t>
            </a:r>
            <a:r>
              <a:rPr lang="tr-TR" sz="1100" dirty="0" err="1" smtClean="0">
                <a:solidFill>
                  <a:srgbClr val="C00000"/>
                </a:solidFill>
              </a:rPr>
              <a:t>this</a:t>
            </a:r>
            <a:r>
              <a:rPr lang="tr-TR" sz="1100" dirty="0" smtClean="0">
                <a:solidFill>
                  <a:srgbClr val="C00000"/>
                </a:solidFill>
              </a:rPr>
              <a:t>  </a:t>
            </a:r>
            <a:r>
              <a:rPr lang="tr-TR" sz="1100" dirty="0" err="1" smtClean="0">
                <a:solidFill>
                  <a:srgbClr val="C00000"/>
                </a:solidFill>
              </a:rPr>
              <a:t>new</a:t>
            </a:r>
            <a:r>
              <a:rPr lang="tr-TR" sz="1100" dirty="0" smtClean="0">
                <a:solidFill>
                  <a:srgbClr val="C00000"/>
                </a:solidFill>
              </a:rPr>
              <a:t> </a:t>
            </a:r>
            <a:r>
              <a:rPr lang="tr-TR" sz="1100" dirty="0" err="1" smtClean="0">
                <a:solidFill>
                  <a:srgbClr val="C00000"/>
                </a:solidFill>
              </a:rPr>
              <a:t>project</a:t>
            </a:r>
            <a:r>
              <a:rPr lang="tr-TR" sz="1100" dirty="0" smtClean="0">
                <a:solidFill>
                  <a:srgbClr val="C00000"/>
                </a:solidFill>
              </a:rPr>
              <a:t> </a:t>
            </a:r>
            <a:r>
              <a:rPr lang="tr-TR" sz="1100" dirty="0" err="1" smtClean="0">
                <a:solidFill>
                  <a:srgbClr val="C00000"/>
                </a:solidFill>
              </a:rPr>
              <a:t>and</a:t>
            </a:r>
            <a:r>
              <a:rPr lang="tr-TR" sz="1100" dirty="0" smtClean="0">
                <a:solidFill>
                  <a:srgbClr val="C00000"/>
                </a:solidFill>
              </a:rPr>
              <a:t>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associated</a:t>
            </a:r>
            <a:r>
              <a:rPr lang="tr-TR" sz="1100" dirty="0" smtClean="0">
                <a:solidFill>
                  <a:srgbClr val="C00000"/>
                </a:solidFill>
              </a:rPr>
              <a:t> </a:t>
            </a:r>
            <a:r>
              <a:rPr lang="tr-TR" sz="1100" dirty="0" err="1" smtClean="0">
                <a:solidFill>
                  <a:srgbClr val="C00000"/>
                </a:solidFill>
              </a:rPr>
              <a:t>social</a:t>
            </a:r>
            <a:r>
              <a:rPr lang="tr-TR" sz="1100" dirty="0" smtClean="0">
                <a:solidFill>
                  <a:srgbClr val="C00000"/>
                </a:solidFill>
              </a:rPr>
              <a:t> </a:t>
            </a:r>
            <a:r>
              <a:rPr lang="tr-TR" sz="1100" dirty="0" err="1" smtClean="0">
                <a:solidFill>
                  <a:srgbClr val="C00000"/>
                </a:solidFill>
              </a:rPr>
              <a:t>enhancements</a:t>
            </a:r>
            <a:r>
              <a:rPr lang="tr-TR" sz="1100" dirty="0" smtClean="0">
                <a:solidFill>
                  <a:srgbClr val="C00000"/>
                </a:solidFill>
              </a:rPr>
              <a:t> </a:t>
            </a:r>
            <a:r>
              <a:rPr lang="tr-TR" sz="1100" dirty="0" err="1" smtClean="0">
                <a:solidFill>
                  <a:srgbClr val="C00000"/>
                </a:solidFill>
              </a:rPr>
              <a:t>described</a:t>
            </a:r>
            <a:r>
              <a:rPr lang="tr-TR" sz="1100" dirty="0" smtClean="0">
                <a:solidFill>
                  <a:srgbClr val="C00000"/>
                </a:solidFill>
              </a:rPr>
              <a:t> </a:t>
            </a:r>
            <a:r>
              <a:rPr lang="tr-TR" sz="1100" dirty="0" err="1" smtClean="0">
                <a:solidFill>
                  <a:srgbClr val="C00000"/>
                </a:solidFill>
              </a:rPr>
              <a:t>above</a:t>
            </a:r>
            <a:r>
              <a:rPr lang="tr-TR" sz="1100" dirty="0" smtClean="0">
                <a:solidFill>
                  <a:srgbClr val="C00000"/>
                </a:solidFill>
              </a:rPr>
              <a:t>, 25th </a:t>
            </a:r>
            <a:r>
              <a:rPr lang="tr-TR" sz="1100" dirty="0" err="1" smtClean="0">
                <a:solidFill>
                  <a:srgbClr val="C00000"/>
                </a:solidFill>
              </a:rPr>
              <a:t>street</a:t>
            </a:r>
            <a:r>
              <a:rPr lang="tr-TR" sz="1100" dirty="0" smtClean="0">
                <a:solidFill>
                  <a:srgbClr val="C00000"/>
                </a:solidFill>
              </a:rPr>
              <a:t> </a:t>
            </a:r>
            <a:r>
              <a:rPr lang="tr-TR" sz="1100" dirty="0" err="1" smtClean="0">
                <a:solidFill>
                  <a:srgbClr val="C00000"/>
                </a:solidFill>
              </a:rPr>
              <a:t>will</a:t>
            </a:r>
            <a:r>
              <a:rPr lang="tr-TR" sz="1100" dirty="0" smtClean="0">
                <a:solidFill>
                  <a:srgbClr val="C00000"/>
                </a:solidFill>
              </a:rPr>
              <a:t> </a:t>
            </a:r>
            <a:r>
              <a:rPr lang="tr-TR" sz="1100" dirty="0" err="1" smtClean="0">
                <a:solidFill>
                  <a:srgbClr val="C00000"/>
                </a:solidFill>
              </a:rPr>
              <a:t>become</a:t>
            </a:r>
            <a:r>
              <a:rPr lang="tr-TR" sz="1100" dirty="0" smtClean="0">
                <a:solidFill>
                  <a:srgbClr val="C00000"/>
                </a:solidFill>
              </a:rPr>
              <a:t>  an </a:t>
            </a:r>
            <a:r>
              <a:rPr lang="tr-TR" sz="1100" dirty="0" err="1" smtClean="0">
                <a:solidFill>
                  <a:srgbClr val="C00000"/>
                </a:solidFill>
              </a:rPr>
              <a:t>important</a:t>
            </a:r>
            <a:r>
              <a:rPr lang="tr-TR" sz="1100" dirty="0" smtClean="0">
                <a:solidFill>
                  <a:srgbClr val="C00000"/>
                </a:solidFill>
              </a:rPr>
              <a:t> </a:t>
            </a:r>
            <a:r>
              <a:rPr lang="tr-TR" sz="1100" dirty="0" err="1" smtClean="0">
                <a:solidFill>
                  <a:srgbClr val="C00000"/>
                </a:solidFill>
              </a:rPr>
              <a:t>and</a:t>
            </a:r>
            <a:r>
              <a:rPr lang="tr-TR" sz="1100" dirty="0" smtClean="0">
                <a:solidFill>
                  <a:srgbClr val="C00000"/>
                </a:solidFill>
              </a:rPr>
              <a:t> </a:t>
            </a:r>
            <a:r>
              <a:rPr lang="tr-TR" sz="1100" dirty="0" err="1" smtClean="0">
                <a:solidFill>
                  <a:srgbClr val="C00000"/>
                </a:solidFill>
              </a:rPr>
              <a:t>thriving</a:t>
            </a:r>
            <a:r>
              <a:rPr lang="tr-TR" sz="1100" dirty="0" smtClean="0">
                <a:solidFill>
                  <a:srgbClr val="C00000"/>
                </a:solidFill>
              </a:rPr>
              <a:t> </a:t>
            </a:r>
            <a:r>
              <a:rPr lang="tr-TR" sz="1100" dirty="0" err="1" smtClean="0">
                <a:solidFill>
                  <a:srgbClr val="C00000"/>
                </a:solidFill>
              </a:rPr>
              <a:t>hub</a:t>
            </a:r>
            <a:r>
              <a:rPr lang="tr-TR" sz="1100" dirty="0" smtClean="0">
                <a:solidFill>
                  <a:srgbClr val="C00000"/>
                </a:solidFill>
              </a:rPr>
              <a:t> of Alanya </a:t>
            </a:r>
            <a:r>
              <a:rPr lang="tr-TR" sz="1100" dirty="0" err="1" smtClean="0">
                <a:solidFill>
                  <a:srgbClr val="C00000"/>
                </a:solidFill>
              </a:rPr>
              <a:t>social</a:t>
            </a:r>
            <a:r>
              <a:rPr lang="tr-TR" sz="1100" dirty="0" smtClean="0">
                <a:solidFill>
                  <a:srgbClr val="C00000"/>
                </a:solidFill>
              </a:rPr>
              <a:t> life </a:t>
            </a:r>
            <a:r>
              <a:rPr lang="tr-TR" sz="1100" dirty="0" err="1" smtClean="0">
                <a:solidFill>
                  <a:srgbClr val="C00000"/>
                </a:solidFill>
              </a:rPr>
              <a:t>and</a:t>
            </a:r>
            <a:r>
              <a:rPr lang="tr-TR" sz="1100" dirty="0" smtClean="0">
                <a:solidFill>
                  <a:srgbClr val="C00000"/>
                </a:solidFill>
              </a:rPr>
              <a:t> </a:t>
            </a:r>
            <a:r>
              <a:rPr lang="tr-TR" sz="1100" dirty="0" err="1" smtClean="0">
                <a:solidFill>
                  <a:srgbClr val="C00000"/>
                </a:solidFill>
              </a:rPr>
              <a:t>one</a:t>
            </a:r>
            <a:r>
              <a:rPr lang="tr-TR" sz="1100" dirty="0" smtClean="0">
                <a:solidFill>
                  <a:srgbClr val="C00000"/>
                </a:solidFill>
              </a:rPr>
              <a:t> in </a:t>
            </a:r>
            <a:r>
              <a:rPr lang="tr-TR" sz="1100" dirty="0" err="1" smtClean="0">
                <a:solidFill>
                  <a:srgbClr val="C00000"/>
                </a:solidFill>
              </a:rPr>
              <a:t>which</a:t>
            </a:r>
            <a:r>
              <a:rPr lang="tr-TR" sz="1100" dirty="0" smtClean="0">
                <a:solidFill>
                  <a:srgbClr val="C00000"/>
                </a:solidFill>
              </a:rPr>
              <a:t> </a:t>
            </a:r>
            <a:r>
              <a:rPr lang="tr-TR" sz="1100" dirty="0" err="1" smtClean="0">
                <a:solidFill>
                  <a:srgbClr val="C00000"/>
                </a:solidFill>
              </a:rPr>
              <a:t>both</a:t>
            </a:r>
            <a:r>
              <a:rPr lang="tr-TR" sz="1100" dirty="0" smtClean="0">
                <a:solidFill>
                  <a:srgbClr val="C00000"/>
                </a:solidFill>
              </a:rPr>
              <a:t> </a:t>
            </a:r>
            <a:r>
              <a:rPr lang="tr-TR" sz="1100" dirty="0" err="1" smtClean="0">
                <a:solidFill>
                  <a:srgbClr val="C00000"/>
                </a:solidFill>
              </a:rPr>
              <a:t>locals</a:t>
            </a:r>
            <a:r>
              <a:rPr lang="tr-TR" sz="1100" dirty="0" smtClean="0">
                <a:solidFill>
                  <a:srgbClr val="C00000"/>
                </a:solidFill>
              </a:rPr>
              <a:t> </a:t>
            </a:r>
            <a:r>
              <a:rPr lang="tr-TR" sz="1100" dirty="0" err="1" smtClean="0">
                <a:solidFill>
                  <a:srgbClr val="C00000"/>
                </a:solidFill>
              </a:rPr>
              <a:t>and</a:t>
            </a:r>
            <a:r>
              <a:rPr lang="tr-TR" sz="1100" dirty="0" smtClean="0">
                <a:solidFill>
                  <a:srgbClr val="C00000"/>
                </a:solidFill>
              </a:rPr>
              <a:t> </a:t>
            </a:r>
            <a:r>
              <a:rPr lang="tr-TR" sz="1100" dirty="0" err="1" smtClean="0">
                <a:solidFill>
                  <a:srgbClr val="C00000"/>
                </a:solidFill>
              </a:rPr>
              <a:t>tourists</a:t>
            </a:r>
            <a:r>
              <a:rPr lang="tr-TR" sz="1100" dirty="0" smtClean="0">
                <a:solidFill>
                  <a:srgbClr val="C00000"/>
                </a:solidFill>
              </a:rPr>
              <a:t> </a:t>
            </a:r>
            <a:r>
              <a:rPr lang="tr-TR" sz="1100" dirty="0" err="1" smtClean="0">
                <a:solidFill>
                  <a:srgbClr val="C00000"/>
                </a:solidFill>
              </a:rPr>
              <a:t>alike</a:t>
            </a:r>
            <a:r>
              <a:rPr lang="tr-TR" sz="1100" dirty="0" smtClean="0">
                <a:solidFill>
                  <a:srgbClr val="C00000"/>
                </a:solidFill>
              </a:rPr>
              <a:t> can </a:t>
            </a:r>
            <a:r>
              <a:rPr lang="tr-TR" sz="1100" dirty="0" err="1" smtClean="0">
                <a:solidFill>
                  <a:srgbClr val="C00000"/>
                </a:solidFill>
              </a:rPr>
              <a:t>enjoy</a:t>
            </a:r>
            <a:r>
              <a:rPr lang="tr-TR" sz="1100" dirty="0" smtClean="0">
                <a:solidFill>
                  <a:srgbClr val="C00000"/>
                </a:solidFill>
              </a:rPr>
              <a:t>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numerous</a:t>
            </a:r>
            <a:r>
              <a:rPr lang="tr-TR" sz="1100" dirty="0" smtClean="0">
                <a:solidFill>
                  <a:srgbClr val="C00000"/>
                </a:solidFill>
              </a:rPr>
              <a:t> </a:t>
            </a:r>
            <a:r>
              <a:rPr lang="tr-TR" sz="1100" dirty="0" err="1" smtClean="0">
                <a:solidFill>
                  <a:srgbClr val="C00000"/>
                </a:solidFill>
              </a:rPr>
              <a:t>facilities</a:t>
            </a:r>
            <a:r>
              <a:rPr lang="tr-TR" sz="1100" dirty="0" smtClean="0">
                <a:solidFill>
                  <a:srgbClr val="C00000"/>
                </a:solidFill>
              </a:rPr>
              <a:t> </a:t>
            </a:r>
            <a:r>
              <a:rPr lang="tr-TR" sz="1100" dirty="0" err="1" smtClean="0">
                <a:solidFill>
                  <a:srgbClr val="C00000"/>
                </a:solidFill>
              </a:rPr>
              <a:t>and</a:t>
            </a:r>
            <a:r>
              <a:rPr lang="tr-TR" sz="1100" dirty="0" smtClean="0">
                <a:solidFill>
                  <a:srgbClr val="C00000"/>
                </a:solidFill>
              </a:rPr>
              <a:t> </a:t>
            </a:r>
            <a:r>
              <a:rPr lang="tr-TR" sz="1100" dirty="0" err="1" smtClean="0">
                <a:solidFill>
                  <a:srgbClr val="C00000"/>
                </a:solidFill>
              </a:rPr>
              <a:t>amenities</a:t>
            </a:r>
            <a:r>
              <a:rPr lang="tr-TR" sz="1100" dirty="0" smtClean="0">
                <a:solidFill>
                  <a:srgbClr val="C00000"/>
                </a:solidFill>
              </a:rPr>
              <a:t> </a:t>
            </a:r>
            <a:r>
              <a:rPr lang="tr-TR" sz="1100" dirty="0" err="1" smtClean="0">
                <a:solidFill>
                  <a:srgbClr val="C00000"/>
                </a:solidFill>
              </a:rPr>
              <a:t>available</a:t>
            </a:r>
            <a:r>
              <a:rPr lang="tr-TR" sz="1100" dirty="0" smtClean="0">
                <a:solidFill>
                  <a:srgbClr val="C00000"/>
                </a:solidFill>
              </a:rPr>
              <a:t>. </a:t>
            </a:r>
            <a:r>
              <a:rPr lang="tr-TR" sz="1100" dirty="0" err="1" smtClean="0">
                <a:solidFill>
                  <a:srgbClr val="C00000"/>
                </a:solidFill>
              </a:rPr>
              <a:t>This</a:t>
            </a:r>
            <a:r>
              <a:rPr lang="tr-TR" sz="1100" dirty="0" smtClean="0">
                <a:solidFill>
                  <a:srgbClr val="C00000"/>
                </a:solidFill>
              </a:rPr>
              <a:t> </a:t>
            </a:r>
            <a:r>
              <a:rPr lang="tr-TR" sz="1100" dirty="0" err="1" smtClean="0">
                <a:solidFill>
                  <a:srgbClr val="C00000"/>
                </a:solidFill>
              </a:rPr>
              <a:t>will</a:t>
            </a:r>
            <a:r>
              <a:rPr lang="tr-TR" sz="1100" dirty="0" smtClean="0">
                <a:solidFill>
                  <a:srgbClr val="C00000"/>
                </a:solidFill>
              </a:rPr>
              <a:t> be </a:t>
            </a:r>
            <a:r>
              <a:rPr lang="tr-TR" sz="1100" dirty="0" err="1" smtClean="0">
                <a:solidFill>
                  <a:srgbClr val="C00000"/>
                </a:solidFill>
              </a:rPr>
              <a:t>particularly</a:t>
            </a:r>
            <a:r>
              <a:rPr lang="tr-TR" sz="1100" dirty="0" smtClean="0">
                <a:solidFill>
                  <a:srgbClr val="C00000"/>
                </a:solidFill>
              </a:rPr>
              <a:t> </a:t>
            </a:r>
            <a:r>
              <a:rPr lang="tr-TR" sz="1100" dirty="0" err="1" smtClean="0">
                <a:solidFill>
                  <a:srgbClr val="C00000"/>
                </a:solidFill>
              </a:rPr>
              <a:t>relevant</a:t>
            </a:r>
            <a:r>
              <a:rPr lang="tr-TR" sz="1100" dirty="0" smtClean="0">
                <a:solidFill>
                  <a:srgbClr val="C00000"/>
                </a:solidFill>
              </a:rPr>
              <a:t> in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evenings</a:t>
            </a:r>
            <a:r>
              <a:rPr lang="tr-TR" sz="1100" dirty="0" smtClean="0">
                <a:solidFill>
                  <a:srgbClr val="C00000"/>
                </a:solidFill>
              </a:rPr>
              <a:t>, </a:t>
            </a:r>
            <a:r>
              <a:rPr lang="tr-TR" sz="1100" dirty="0" err="1" smtClean="0">
                <a:solidFill>
                  <a:srgbClr val="C00000"/>
                </a:solidFill>
              </a:rPr>
              <a:t>when</a:t>
            </a:r>
            <a:r>
              <a:rPr lang="tr-TR" sz="1100" dirty="0" smtClean="0">
                <a:solidFill>
                  <a:srgbClr val="C00000"/>
                </a:solidFill>
              </a:rPr>
              <a:t> </a:t>
            </a:r>
            <a:r>
              <a:rPr lang="tr-TR" sz="1100" dirty="0" err="1" smtClean="0">
                <a:solidFill>
                  <a:srgbClr val="C00000"/>
                </a:solidFill>
              </a:rPr>
              <a:t>the</a:t>
            </a:r>
            <a:r>
              <a:rPr lang="tr-TR" sz="1100" dirty="0" smtClean="0">
                <a:solidFill>
                  <a:srgbClr val="C00000"/>
                </a:solidFill>
              </a:rPr>
              <a:t> </a:t>
            </a:r>
            <a:r>
              <a:rPr lang="tr-TR" sz="1100" dirty="0" err="1" smtClean="0">
                <a:solidFill>
                  <a:srgbClr val="C00000"/>
                </a:solidFill>
              </a:rPr>
              <a:t>street</a:t>
            </a:r>
            <a:r>
              <a:rPr lang="tr-TR" sz="1100" dirty="0" smtClean="0">
                <a:solidFill>
                  <a:srgbClr val="C00000"/>
                </a:solidFill>
              </a:rPr>
              <a:t> </a:t>
            </a:r>
            <a:r>
              <a:rPr lang="tr-TR" sz="1100" dirty="0" err="1" smtClean="0">
                <a:solidFill>
                  <a:srgbClr val="C00000"/>
                </a:solidFill>
              </a:rPr>
              <a:t>will</a:t>
            </a:r>
            <a:r>
              <a:rPr lang="tr-TR" sz="1100" dirty="0" smtClean="0">
                <a:solidFill>
                  <a:srgbClr val="C00000"/>
                </a:solidFill>
              </a:rPr>
              <a:t>  </a:t>
            </a:r>
            <a:r>
              <a:rPr lang="tr-TR" sz="1100" dirty="0" err="1" smtClean="0">
                <a:solidFill>
                  <a:srgbClr val="C00000"/>
                </a:solidFill>
              </a:rPr>
              <a:t>come</a:t>
            </a:r>
            <a:r>
              <a:rPr lang="tr-TR" sz="1100" dirty="0" smtClean="0">
                <a:solidFill>
                  <a:srgbClr val="C00000"/>
                </a:solidFill>
              </a:rPr>
              <a:t> </a:t>
            </a:r>
            <a:r>
              <a:rPr lang="tr-TR" sz="1100" dirty="0" err="1" smtClean="0">
                <a:solidFill>
                  <a:srgbClr val="C00000"/>
                </a:solidFill>
              </a:rPr>
              <a:t>alive</a:t>
            </a:r>
            <a:r>
              <a:rPr lang="tr-TR" sz="1100" dirty="0" smtClean="0">
                <a:solidFill>
                  <a:srgbClr val="C00000"/>
                </a:solidFill>
              </a:rPr>
              <a:t> </a:t>
            </a:r>
            <a:r>
              <a:rPr lang="tr-TR" sz="1100" dirty="0" err="1" smtClean="0">
                <a:solidFill>
                  <a:srgbClr val="C00000"/>
                </a:solidFill>
              </a:rPr>
              <a:t>and</a:t>
            </a:r>
            <a:r>
              <a:rPr lang="tr-TR" sz="1100" dirty="0" smtClean="0">
                <a:solidFill>
                  <a:srgbClr val="C00000"/>
                </a:solidFill>
              </a:rPr>
              <a:t> be at </a:t>
            </a:r>
            <a:r>
              <a:rPr lang="tr-TR" sz="1100" dirty="0" err="1" smtClean="0">
                <a:solidFill>
                  <a:srgbClr val="C00000"/>
                </a:solidFill>
              </a:rPr>
              <a:t>its</a:t>
            </a:r>
            <a:r>
              <a:rPr lang="tr-TR" sz="1100" dirty="0" smtClean="0">
                <a:solidFill>
                  <a:srgbClr val="C00000"/>
                </a:solidFill>
              </a:rPr>
              <a:t> </a:t>
            </a:r>
            <a:r>
              <a:rPr lang="tr-TR" sz="1100" dirty="0" err="1" smtClean="0">
                <a:solidFill>
                  <a:srgbClr val="C00000"/>
                </a:solidFill>
              </a:rPr>
              <a:t>most</a:t>
            </a:r>
            <a:r>
              <a:rPr lang="tr-TR" sz="1100" dirty="0" smtClean="0">
                <a:solidFill>
                  <a:srgbClr val="C00000"/>
                </a:solidFill>
              </a:rPr>
              <a:t> </a:t>
            </a:r>
            <a:r>
              <a:rPr lang="tr-TR" sz="1100" dirty="0" err="1" smtClean="0">
                <a:solidFill>
                  <a:srgbClr val="C00000"/>
                </a:solidFill>
              </a:rPr>
              <a:t>vibrant</a:t>
            </a:r>
            <a:r>
              <a:rPr lang="tr-TR" sz="1100" dirty="0" smtClean="0">
                <a:solidFill>
                  <a:srgbClr val="C00000"/>
                </a:solidFill>
              </a:rPr>
              <a:t>.</a:t>
            </a:r>
            <a:br>
              <a:rPr lang="tr-TR" sz="1100" dirty="0" smtClean="0">
                <a:solidFill>
                  <a:srgbClr val="C00000"/>
                </a:solidFill>
              </a:rPr>
            </a:br>
            <a:r>
              <a:rPr lang="tr-TR" sz="1100" b="1" dirty="0" smtClean="0">
                <a:solidFill>
                  <a:srgbClr val="FF0000"/>
                </a:solidFill>
              </a:rPr>
              <a:t/>
            </a:r>
            <a:br>
              <a:rPr lang="tr-TR" sz="1100" b="1" dirty="0" smtClean="0">
                <a:solidFill>
                  <a:srgbClr val="FF0000"/>
                </a:solidFill>
              </a:rPr>
            </a:br>
            <a:r>
              <a:rPr lang="tr-TR" sz="1100" b="1" dirty="0" smtClean="0">
                <a:solidFill>
                  <a:srgbClr val="0070C0"/>
                </a:solidFill>
              </a:rPr>
              <a:t/>
            </a:r>
            <a:br>
              <a:rPr lang="tr-TR" sz="1100" b="1" dirty="0" smtClean="0">
                <a:solidFill>
                  <a:srgbClr val="0070C0"/>
                </a:solidFill>
              </a:rPr>
            </a:br>
            <a:r>
              <a:rPr lang="ru-RU" sz="1100" b="1" dirty="0" smtClean="0">
                <a:solidFill>
                  <a:srgbClr val="0070C0"/>
                </a:solidFill>
              </a:rPr>
              <a:t> Во время представления специального проекта по развитию 25-ой улицы совместно с муниципалитетом г. </a:t>
            </a:r>
            <a:r>
              <a:rPr lang="tr-TR" sz="1100" b="1" dirty="0" smtClean="0">
                <a:solidFill>
                  <a:srgbClr val="0070C0"/>
                </a:solidFill>
              </a:rPr>
              <a:t/>
            </a:r>
            <a:br>
              <a:rPr lang="tr-TR" sz="1100" b="1" dirty="0" smtClean="0">
                <a:solidFill>
                  <a:srgbClr val="0070C0"/>
                </a:solidFill>
              </a:rPr>
            </a:br>
            <a:r>
              <a:rPr lang="tr-TR" sz="1100" b="1" dirty="0" smtClean="0">
                <a:solidFill>
                  <a:srgbClr val="0070C0"/>
                </a:solidFill>
              </a:rPr>
              <a:t/>
            </a:r>
            <a:br>
              <a:rPr lang="tr-TR" sz="1100" b="1" dirty="0" smtClean="0">
                <a:solidFill>
                  <a:srgbClr val="0070C0"/>
                </a:solidFill>
              </a:rPr>
            </a:br>
            <a:r>
              <a:rPr lang="ru-RU" sz="1100" dirty="0" smtClean="0">
                <a:solidFill>
                  <a:srgbClr val="0070C0"/>
                </a:solidFill>
              </a:rPr>
              <a:t>Алании, было объявлено о том, что в ходе работ будет  улучшено  освещение улицы, произведено благоустройство и озеленение разделительной полосы проезжей части. В зоне отдыха планируется разместить скамейки.  Помимо этого  запланирована  реставрация 3 зданий, имеющих историческую ценность, открыты чайные дома, а также установлены новые автобусные остановки. Кроме того, планируется установить 3 общественных туалета.</a:t>
            </a:r>
            <a:r>
              <a:rPr lang="tr-TR" sz="1100" dirty="0" smtClean="0">
                <a:solidFill>
                  <a:srgbClr val="0070C0"/>
                </a:solidFill>
              </a:rPr>
              <a:t/>
            </a:r>
            <a:br>
              <a:rPr lang="tr-TR" sz="1100" dirty="0" smtClean="0">
                <a:solidFill>
                  <a:srgbClr val="0070C0"/>
                </a:solidFill>
              </a:rPr>
            </a:br>
            <a:r>
              <a:rPr lang="tr-TR" sz="1100" dirty="0" smtClean="0">
                <a:solidFill>
                  <a:srgbClr val="0070C0"/>
                </a:solidFill>
              </a:rPr>
              <a:t/>
            </a:r>
            <a:br>
              <a:rPr lang="tr-TR" sz="1100" dirty="0" smtClean="0">
                <a:solidFill>
                  <a:srgbClr val="0070C0"/>
                </a:solidFill>
              </a:rPr>
            </a:br>
            <a:r>
              <a:rPr lang="ru-RU" sz="1100" dirty="0" smtClean="0">
                <a:solidFill>
                  <a:srgbClr val="0070C0"/>
                </a:solidFill>
              </a:rPr>
              <a:t>В связи с новым проектом по модернизации 25-ая улица станет центром социальной жизни Алании, где жители и туристы смогут пользоваться развитой инфраструктурой.  Особенную популярность   улица приобретет  в вечерние часы.</a:t>
            </a:r>
            <a:r>
              <a:rPr lang="tr-TR" sz="1100" dirty="0" smtClean="0">
                <a:solidFill>
                  <a:srgbClr val="0070C0"/>
                </a:solidFill>
              </a:rPr>
              <a:t/>
            </a:r>
            <a:br>
              <a:rPr lang="tr-TR" sz="1100" dirty="0" smtClean="0">
                <a:solidFill>
                  <a:srgbClr val="0070C0"/>
                </a:solidFill>
              </a:rPr>
            </a:br>
            <a:r>
              <a:rPr lang="tr-TR" sz="1100" dirty="0" smtClean="0">
                <a:solidFill>
                  <a:srgbClr val="0070C0"/>
                </a:solidFill>
              </a:rPr>
              <a:t/>
            </a:r>
            <a:br>
              <a:rPr lang="tr-TR" sz="1100" dirty="0" smtClean="0">
                <a:solidFill>
                  <a:srgbClr val="0070C0"/>
                </a:solidFill>
              </a:rPr>
            </a:br>
            <a:r>
              <a:rPr lang="tr-TR" sz="1100" dirty="0" smtClean="0"/>
              <a:t/>
            </a:r>
            <a:br>
              <a:rPr lang="tr-TR" sz="1100" dirty="0" smtClean="0"/>
            </a:br>
            <a:r>
              <a:rPr lang="tr-TR" sz="1100" dirty="0" smtClean="0">
                <a:solidFill>
                  <a:schemeClr val="bg1">
                    <a:lumMod val="50000"/>
                  </a:schemeClr>
                </a:solidFill>
              </a:rPr>
              <a:t>"25.cadde </a:t>
            </a:r>
            <a:r>
              <a:rPr lang="tr-TR" sz="1100" b="1" dirty="0" smtClean="0">
                <a:solidFill>
                  <a:schemeClr val="bg1">
                    <a:lumMod val="50000"/>
                  </a:schemeClr>
                </a:solidFill>
              </a:rPr>
              <a:t> Alanya'nın en güzel ve en modern caddesi</a:t>
            </a:r>
            <a:r>
              <a:rPr lang="tr-TR" sz="1100" dirty="0" smtClean="0">
                <a:solidFill>
                  <a:schemeClr val="bg1">
                    <a:lumMod val="50000"/>
                  </a:schemeClr>
                </a:solidFill>
              </a:rPr>
              <a:t>  olacak ‘’ </a:t>
            </a:r>
            <a:br>
              <a:rPr lang="tr-TR" sz="1100" dirty="0" smtClean="0">
                <a:solidFill>
                  <a:schemeClr val="bg1">
                    <a:lumMod val="50000"/>
                  </a:schemeClr>
                </a:solidFill>
              </a:rPr>
            </a:br>
            <a:r>
              <a:rPr lang="tr-TR" sz="1100" dirty="0" smtClean="0">
                <a:solidFill>
                  <a:schemeClr val="bg1">
                    <a:lumMod val="50000"/>
                  </a:schemeClr>
                </a:solidFill>
              </a:rPr>
              <a:t/>
            </a:r>
            <a:br>
              <a:rPr lang="tr-TR" sz="1100" dirty="0" smtClean="0">
                <a:solidFill>
                  <a:schemeClr val="bg1">
                    <a:lumMod val="50000"/>
                  </a:schemeClr>
                </a:solidFill>
              </a:rPr>
            </a:br>
            <a:r>
              <a:rPr lang="tr-TR" sz="1100" dirty="0" smtClean="0">
                <a:solidFill>
                  <a:schemeClr val="bg1">
                    <a:lumMod val="50000"/>
                  </a:schemeClr>
                </a:solidFill>
              </a:rPr>
              <a:t>Alanya Belediyesinin katkıları ile , 25. Cadde'ye özel hazırlanan proje tanıtımında  ; orta refüj, ışıklandırma, peyzaj ve oturma grupları caddeye kazandırılacak  , 3 ayrı akıllı tuvalet  yapılacak ,  cadde üzerindeki 3 tarihi ev restore edilecek ,  çay evleri açılmasını sağlanacak  , Dolmuşların da yolcu indirip, bindirebileceği yeni noktalar belirlenecek </a:t>
            </a:r>
            <a:br>
              <a:rPr lang="tr-TR" sz="1100" dirty="0" smtClean="0">
                <a:solidFill>
                  <a:schemeClr val="bg1">
                    <a:lumMod val="50000"/>
                  </a:schemeClr>
                </a:solidFill>
              </a:rPr>
            </a:br>
            <a:r>
              <a:rPr lang="tr-TR" sz="1100" dirty="0" smtClean="0">
                <a:solidFill>
                  <a:schemeClr val="bg1">
                    <a:lumMod val="50000"/>
                  </a:schemeClr>
                </a:solidFill>
              </a:rPr>
              <a:t/>
            </a:r>
            <a:br>
              <a:rPr lang="tr-TR" sz="1100" dirty="0" smtClean="0">
                <a:solidFill>
                  <a:schemeClr val="bg1">
                    <a:lumMod val="50000"/>
                  </a:schemeClr>
                </a:solidFill>
              </a:rPr>
            </a:br>
            <a:r>
              <a:rPr lang="tr-TR" sz="1100" dirty="0" smtClean="0">
                <a:solidFill>
                  <a:schemeClr val="bg1">
                    <a:lumMod val="50000"/>
                  </a:schemeClr>
                </a:solidFill>
              </a:rPr>
              <a:t>“25.caddede yeni düzenlemelerle insanların, alışverişini bu bölgede yapmasını sağlamak. Akşam evinden çıkan yerli ve yabancı konuklar, yürüyerek bu caddeyi baştan aşağı gezebilecek ve diledikleri yerde yemeklerini yiyebilecekler, istedikleri işletmeden alışverişlerini yapacaklar. Böylelikle hem caddede bir hareketlilik yaşanacak, hem de esnaf ve  Alanya’da yaşayanlar ve Turistleri buluşturma noktası  olacak.</a:t>
            </a:r>
            <a:r>
              <a:rPr lang="tr-TR" sz="900" dirty="0" smtClean="0"/>
              <a:t/>
            </a:r>
            <a:br>
              <a:rPr lang="tr-TR" sz="900" dirty="0" smtClean="0"/>
            </a:br>
            <a:r>
              <a:rPr lang="tr-TR" sz="900" dirty="0" smtClean="0"/>
              <a:t/>
            </a:r>
            <a:br>
              <a:rPr lang="tr-TR" sz="900" dirty="0" smtClean="0"/>
            </a:br>
            <a:r>
              <a:rPr lang="tr-TR" sz="900" dirty="0" smtClean="0">
                <a:solidFill>
                  <a:srgbClr val="FF0000"/>
                </a:solidFill>
              </a:rPr>
              <a:t/>
            </a:r>
            <a:br>
              <a:rPr lang="tr-TR" sz="900" dirty="0" smtClean="0">
                <a:solidFill>
                  <a:srgbClr val="FF0000"/>
                </a:solidFill>
              </a:rPr>
            </a:br>
            <a:r>
              <a:rPr lang="tr-TR" sz="900" dirty="0" smtClean="0">
                <a:solidFill>
                  <a:srgbClr val="FF0000"/>
                </a:solidFill>
              </a:rPr>
              <a:t/>
            </a:r>
            <a:br>
              <a:rPr lang="tr-TR" sz="900" dirty="0" smtClean="0">
                <a:solidFill>
                  <a:srgbClr val="FF0000"/>
                </a:solidFill>
              </a:rPr>
            </a:br>
            <a:endParaRPr lang="tr-TR" sz="900" dirty="0" smtClean="0"/>
          </a:p>
        </p:txBody>
      </p:sp>
      <p:pic>
        <p:nvPicPr>
          <p:cNvPr id="7171" name="4 İçerik Yer Tutucusu" descr="C:\Documents and Settings\edogan\Desktop\Hedef%20modern%20cadde%20yapmak.jpg"/>
          <p:cNvPicPr>
            <a:picLocks noGrp="1"/>
          </p:cNvPicPr>
          <p:nvPr>
            <p:ph idx="1"/>
          </p:nvPr>
        </p:nvPicPr>
        <p:blipFill>
          <a:blip r:embed="rId2" cstate="print"/>
          <a:srcRect t="9904" r="18744" b="17252"/>
          <a:stretch>
            <a:fillRect/>
          </a:stretch>
        </p:blipFill>
        <p:spPr>
          <a:xfrm>
            <a:off x="323528" y="548680"/>
            <a:ext cx="3154170" cy="1805570"/>
          </a:xfrm>
        </p:spPr>
      </p:pic>
      <p:pic>
        <p:nvPicPr>
          <p:cNvPr id="7172" name="7 Resim" descr="kapak.png"/>
          <p:cNvPicPr>
            <a:picLocks noChangeAspect="1"/>
          </p:cNvPicPr>
          <p:nvPr/>
        </p:nvPicPr>
        <p:blipFill>
          <a:blip r:embed="rId3" cstate="print"/>
          <a:srcRect r="1103"/>
          <a:stretch>
            <a:fillRect/>
          </a:stretch>
        </p:blipFill>
        <p:spPr bwMode="auto">
          <a:xfrm>
            <a:off x="-16126" y="6866639"/>
            <a:ext cx="9152063" cy="197259"/>
          </a:xfrm>
          <a:prstGeom prst="rect">
            <a:avLst/>
          </a:prstGeom>
          <a:noFill/>
          <a:ln w="9525">
            <a:noFill/>
            <a:miter lim="800000"/>
            <a:headEnd/>
            <a:tailEnd/>
          </a:ln>
        </p:spPr>
      </p:pic>
      <p:pic>
        <p:nvPicPr>
          <p:cNvPr id="7" name="6 Resim" descr="Kuşbakışı3.jpg"/>
          <p:cNvPicPr>
            <a:picLocks noChangeAspect="1"/>
          </p:cNvPicPr>
          <p:nvPr/>
        </p:nvPicPr>
        <p:blipFill>
          <a:blip r:embed="rId4" cstate="print"/>
          <a:srcRect t="25406"/>
          <a:stretch>
            <a:fillRect/>
          </a:stretch>
        </p:blipFill>
        <p:spPr>
          <a:xfrm>
            <a:off x="4644008" y="116632"/>
            <a:ext cx="4499992" cy="2345321"/>
          </a:xfrm>
          <a:prstGeom prst="rect">
            <a:avLst/>
          </a:prstGeom>
          <a:ln>
            <a:noFill/>
          </a:ln>
          <a:effectLst>
            <a:outerShdw blurRad="190500" algn="tl" rotWithShape="0">
              <a:srgbClr val="000000">
                <a:alpha val="70000"/>
              </a:srgbClr>
            </a:outerShdw>
          </a:effectLst>
        </p:spPr>
      </p:pic>
      <p:pic>
        <p:nvPicPr>
          <p:cNvPr id="7174" name="7 Resim" descr="kapak.png"/>
          <p:cNvPicPr>
            <a:picLocks noChangeAspect="1"/>
          </p:cNvPicPr>
          <p:nvPr/>
        </p:nvPicPr>
        <p:blipFill>
          <a:blip r:embed="rId5" cstate="print"/>
          <a:srcRect l="1103"/>
          <a:stretch>
            <a:fillRect/>
          </a:stretch>
        </p:blipFill>
        <p:spPr bwMode="auto">
          <a:xfrm>
            <a:off x="1" y="0"/>
            <a:ext cx="9152063" cy="568741"/>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5 Metin kutusu"/>
          <p:cNvSpPr txBox="1">
            <a:spLocks noChangeArrowheads="1"/>
          </p:cNvSpPr>
          <p:nvPr/>
        </p:nvSpPr>
        <p:spPr bwMode="auto">
          <a:xfrm>
            <a:off x="7255800" y="4683829"/>
            <a:ext cx="1888201" cy="355261"/>
          </a:xfrm>
          <a:prstGeom prst="rect">
            <a:avLst/>
          </a:prstGeom>
          <a:noFill/>
          <a:ln w="9525">
            <a:noFill/>
            <a:miter lim="800000"/>
            <a:headEnd/>
            <a:tailEnd/>
          </a:ln>
        </p:spPr>
        <p:txBody>
          <a:bodyPr lIns="79674" tIns="39837" rIns="79674" bIns="39837">
            <a:spAutoFit/>
          </a:bodyPr>
          <a:lstStyle/>
          <a:p>
            <a:endParaRPr lang="tr-TR"/>
          </a:p>
        </p:txBody>
      </p:sp>
      <p:pic>
        <p:nvPicPr>
          <p:cNvPr id="6147" name="3 Resim" descr="maps1 copy.jpg"/>
          <p:cNvPicPr>
            <a:picLocks noChangeAspect="1"/>
          </p:cNvPicPr>
          <p:nvPr/>
        </p:nvPicPr>
        <p:blipFill>
          <a:blip r:embed="rId2" cstate="print"/>
          <a:srcRect/>
          <a:stretch>
            <a:fillRect/>
          </a:stretch>
        </p:blipFill>
        <p:spPr bwMode="auto">
          <a:xfrm>
            <a:off x="10753" y="1"/>
            <a:ext cx="9126529" cy="6858000"/>
          </a:xfrm>
          <a:prstGeom prst="rect">
            <a:avLst/>
          </a:prstGeom>
          <a:noFill/>
          <a:ln w="9525">
            <a:noFill/>
            <a:miter lim="800000"/>
            <a:headEnd/>
            <a:tailEnd/>
          </a:ln>
        </p:spPr>
      </p:pic>
      <p:pic>
        <p:nvPicPr>
          <p:cNvPr id="5" name="Picture 2" descr="\\192.168.0.13\emlak$\10_Paylasim-Takip\00_INSAAT\02_TOWER\KATALOG_SUNUM\SIIRI_SON\001.jpg"/>
          <p:cNvPicPr>
            <a:picLocks noChangeAspect="1" noChangeArrowheads="1"/>
          </p:cNvPicPr>
          <p:nvPr/>
        </p:nvPicPr>
        <p:blipFill>
          <a:blip r:embed="rId3" cstate="print"/>
          <a:srcRect/>
          <a:stretch>
            <a:fillRect/>
          </a:stretch>
        </p:blipFill>
        <p:spPr bwMode="auto">
          <a:xfrm>
            <a:off x="4283968" y="1700808"/>
            <a:ext cx="576064" cy="50405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5 Metin kutusu"/>
          <p:cNvSpPr txBox="1">
            <a:spLocks noChangeArrowheads="1"/>
          </p:cNvSpPr>
          <p:nvPr/>
        </p:nvSpPr>
        <p:spPr bwMode="auto">
          <a:xfrm>
            <a:off x="0" y="692696"/>
            <a:ext cx="4644008" cy="2696559"/>
          </a:xfrm>
          <a:prstGeom prst="rect">
            <a:avLst/>
          </a:prstGeom>
          <a:noFill/>
          <a:ln w="9525">
            <a:noFill/>
            <a:miter lim="800000"/>
            <a:headEnd/>
            <a:tailEnd/>
          </a:ln>
        </p:spPr>
        <p:txBody>
          <a:bodyPr wrap="square" lIns="79681" tIns="39840" rIns="79681" bIns="39840">
            <a:spAutoFit/>
          </a:bodyPr>
          <a:lstStyle/>
          <a:p>
            <a:r>
              <a:rPr lang="tr-TR" sz="1000" b="1" i="1" dirty="0">
                <a:solidFill>
                  <a:schemeClr val="tx2"/>
                </a:solidFill>
              </a:rPr>
              <a:t>Alanya </a:t>
            </a:r>
            <a:r>
              <a:rPr lang="tr-TR" sz="1000" b="1" i="1" dirty="0" err="1">
                <a:solidFill>
                  <a:schemeClr val="tx2"/>
                </a:solidFill>
              </a:rPr>
              <a:t>Region</a:t>
            </a:r>
            <a:r>
              <a:rPr lang="tr-TR" sz="1000" b="1" i="1" dirty="0">
                <a:solidFill>
                  <a:schemeClr val="tx2"/>
                </a:solidFill>
              </a:rPr>
              <a:t> </a:t>
            </a:r>
            <a:r>
              <a:rPr lang="tr-TR" sz="1000" b="1" i="1" dirty="0" err="1">
                <a:solidFill>
                  <a:schemeClr val="tx2"/>
                </a:solidFill>
              </a:rPr>
              <a:t>information</a:t>
            </a:r>
            <a:endParaRPr lang="en-US" sz="1000" b="1" i="1" dirty="0">
              <a:solidFill>
                <a:schemeClr val="tx2"/>
              </a:solidFill>
            </a:endParaRPr>
          </a:p>
          <a:p>
            <a:endParaRPr lang="tr-TR" sz="1000" dirty="0">
              <a:solidFill>
                <a:schemeClr val="tx2"/>
              </a:solidFill>
            </a:endParaRPr>
          </a:p>
          <a:p>
            <a:r>
              <a:rPr lang="tr-TR" sz="1000" dirty="0">
                <a:solidFill>
                  <a:schemeClr val="tx2"/>
                </a:solidFill>
              </a:rPr>
              <a:t>Alanya, </a:t>
            </a:r>
            <a:r>
              <a:rPr lang="tr-TR" sz="1000" dirty="0" err="1">
                <a:solidFill>
                  <a:schemeClr val="tx2"/>
                </a:solidFill>
              </a:rPr>
              <a:t>the</a:t>
            </a:r>
            <a:r>
              <a:rPr lang="tr-TR" sz="1000" dirty="0">
                <a:solidFill>
                  <a:schemeClr val="tx2"/>
                </a:solidFill>
              </a:rPr>
              <a:t> ‘</a:t>
            </a:r>
            <a:r>
              <a:rPr lang="tr-TR" sz="1000" dirty="0" err="1">
                <a:solidFill>
                  <a:schemeClr val="tx2"/>
                </a:solidFill>
              </a:rPr>
              <a:t>Pearl</a:t>
            </a:r>
            <a:r>
              <a:rPr lang="tr-TR" sz="1000" dirty="0">
                <a:solidFill>
                  <a:schemeClr val="tx2"/>
                </a:solidFill>
              </a:rPr>
              <a:t> of </a:t>
            </a:r>
            <a:r>
              <a:rPr lang="tr-TR" sz="1000" dirty="0" err="1">
                <a:solidFill>
                  <a:schemeClr val="tx2"/>
                </a:solidFill>
              </a:rPr>
              <a:t>the</a:t>
            </a:r>
            <a:r>
              <a:rPr lang="tr-TR" sz="1000" dirty="0">
                <a:solidFill>
                  <a:schemeClr val="tx2"/>
                </a:solidFill>
              </a:rPr>
              <a:t> </a:t>
            </a:r>
            <a:r>
              <a:rPr lang="tr-TR" sz="1000" dirty="0" err="1">
                <a:solidFill>
                  <a:schemeClr val="tx2"/>
                </a:solidFill>
              </a:rPr>
              <a:t>Turkish</a:t>
            </a:r>
            <a:r>
              <a:rPr lang="tr-TR" sz="1000" dirty="0">
                <a:solidFill>
                  <a:schemeClr val="tx2"/>
                </a:solidFill>
              </a:rPr>
              <a:t> </a:t>
            </a:r>
            <a:r>
              <a:rPr lang="tr-TR" sz="1000" dirty="0" err="1">
                <a:solidFill>
                  <a:schemeClr val="tx2"/>
                </a:solidFill>
              </a:rPr>
              <a:t>Riviera</a:t>
            </a:r>
            <a:r>
              <a:rPr lang="tr-TR" sz="1000" dirty="0">
                <a:solidFill>
                  <a:schemeClr val="tx2"/>
                </a:solidFill>
              </a:rPr>
              <a:t>’, is a </a:t>
            </a:r>
            <a:r>
              <a:rPr lang="tr-TR" sz="1000" dirty="0" err="1">
                <a:solidFill>
                  <a:schemeClr val="tx2"/>
                </a:solidFill>
              </a:rPr>
              <a:t>stunning</a:t>
            </a:r>
            <a:r>
              <a:rPr lang="tr-TR" sz="1000" dirty="0">
                <a:solidFill>
                  <a:schemeClr val="tx2"/>
                </a:solidFill>
              </a:rPr>
              <a:t> </a:t>
            </a:r>
            <a:r>
              <a:rPr lang="tr-TR" sz="1000" dirty="0" err="1">
                <a:solidFill>
                  <a:schemeClr val="tx2"/>
                </a:solidFill>
              </a:rPr>
              <a:t>cosmopolitan</a:t>
            </a:r>
            <a:r>
              <a:rPr lang="tr-TR" sz="1000" dirty="0">
                <a:solidFill>
                  <a:schemeClr val="tx2"/>
                </a:solidFill>
              </a:rPr>
              <a:t> </a:t>
            </a:r>
            <a:r>
              <a:rPr lang="tr-TR" sz="1000" dirty="0" err="1">
                <a:solidFill>
                  <a:schemeClr val="tx2"/>
                </a:solidFill>
              </a:rPr>
              <a:t>resort</a:t>
            </a:r>
            <a:r>
              <a:rPr lang="tr-TR" sz="1000" dirty="0">
                <a:solidFill>
                  <a:schemeClr val="tx2"/>
                </a:solidFill>
              </a:rPr>
              <a:t> </a:t>
            </a:r>
            <a:r>
              <a:rPr lang="tr-TR" sz="1000" dirty="0" err="1">
                <a:solidFill>
                  <a:schemeClr val="tx2"/>
                </a:solidFill>
              </a:rPr>
              <a:t>town</a:t>
            </a:r>
            <a:r>
              <a:rPr lang="tr-TR" sz="1000" dirty="0">
                <a:solidFill>
                  <a:schemeClr val="tx2"/>
                </a:solidFill>
              </a:rPr>
              <a:t> </a:t>
            </a:r>
            <a:r>
              <a:rPr lang="tr-TR" sz="1000" dirty="0" err="1">
                <a:solidFill>
                  <a:schemeClr val="tx2"/>
                </a:solidFill>
              </a:rPr>
              <a:t>located</a:t>
            </a:r>
            <a:r>
              <a:rPr lang="tr-TR" sz="1000" dirty="0">
                <a:solidFill>
                  <a:schemeClr val="tx2"/>
                </a:solidFill>
              </a:rPr>
              <a:t> on </a:t>
            </a:r>
            <a:r>
              <a:rPr lang="tr-TR" sz="1000" dirty="0" err="1">
                <a:solidFill>
                  <a:schemeClr val="tx2"/>
                </a:solidFill>
              </a:rPr>
              <a:t>the</a:t>
            </a:r>
            <a:r>
              <a:rPr lang="tr-TR" sz="1000" dirty="0">
                <a:solidFill>
                  <a:schemeClr val="tx2"/>
                </a:solidFill>
              </a:rPr>
              <a:t> </a:t>
            </a:r>
            <a:r>
              <a:rPr lang="tr-TR" sz="1000" dirty="0" err="1">
                <a:solidFill>
                  <a:schemeClr val="tx2"/>
                </a:solidFill>
              </a:rPr>
              <a:t>southern</a:t>
            </a:r>
            <a:r>
              <a:rPr lang="tr-TR" sz="1000" dirty="0">
                <a:solidFill>
                  <a:schemeClr val="tx2"/>
                </a:solidFill>
              </a:rPr>
              <a:t> tip of </a:t>
            </a:r>
            <a:r>
              <a:rPr lang="tr-TR" sz="1000" dirty="0" err="1">
                <a:solidFill>
                  <a:schemeClr val="tx2"/>
                </a:solidFill>
              </a:rPr>
              <a:t>the</a:t>
            </a:r>
            <a:r>
              <a:rPr lang="tr-TR" sz="1000" dirty="0">
                <a:solidFill>
                  <a:schemeClr val="tx2"/>
                </a:solidFill>
              </a:rPr>
              <a:t> </a:t>
            </a:r>
            <a:r>
              <a:rPr lang="tr-TR" sz="1000" dirty="0" err="1">
                <a:solidFill>
                  <a:schemeClr val="tx2"/>
                </a:solidFill>
              </a:rPr>
              <a:t>turkish</a:t>
            </a:r>
            <a:r>
              <a:rPr lang="tr-TR" sz="1000" dirty="0">
                <a:solidFill>
                  <a:schemeClr val="tx2"/>
                </a:solidFill>
              </a:rPr>
              <a:t> </a:t>
            </a:r>
            <a:r>
              <a:rPr lang="tr-TR" sz="1000" dirty="0" err="1">
                <a:solidFill>
                  <a:schemeClr val="tx2"/>
                </a:solidFill>
              </a:rPr>
              <a:t>coast</a:t>
            </a:r>
            <a:r>
              <a:rPr lang="tr-TR" sz="1000" dirty="0">
                <a:solidFill>
                  <a:schemeClr val="tx2"/>
                </a:solidFill>
              </a:rPr>
              <a:t>, </a:t>
            </a:r>
            <a:r>
              <a:rPr lang="tr-TR" sz="1000" dirty="0" err="1">
                <a:solidFill>
                  <a:schemeClr val="tx2"/>
                </a:solidFill>
              </a:rPr>
              <a:t>nestled</a:t>
            </a:r>
            <a:r>
              <a:rPr lang="tr-TR" sz="1000" dirty="0">
                <a:solidFill>
                  <a:schemeClr val="tx2"/>
                </a:solidFill>
              </a:rPr>
              <a:t> </a:t>
            </a:r>
            <a:r>
              <a:rPr lang="tr-TR" sz="1000" dirty="0" err="1">
                <a:solidFill>
                  <a:schemeClr val="tx2"/>
                </a:solidFill>
              </a:rPr>
              <a:t>between</a:t>
            </a:r>
            <a:r>
              <a:rPr lang="tr-TR" sz="1000" dirty="0">
                <a:solidFill>
                  <a:schemeClr val="tx2"/>
                </a:solidFill>
              </a:rPr>
              <a:t> </a:t>
            </a:r>
            <a:r>
              <a:rPr lang="tr-TR" sz="1000" dirty="0" err="1">
                <a:solidFill>
                  <a:schemeClr val="tx2"/>
                </a:solidFill>
              </a:rPr>
              <a:t>the</a:t>
            </a:r>
            <a:r>
              <a:rPr lang="tr-TR" sz="1000" dirty="0">
                <a:solidFill>
                  <a:schemeClr val="tx2"/>
                </a:solidFill>
              </a:rPr>
              <a:t> </a:t>
            </a:r>
            <a:r>
              <a:rPr lang="tr-TR" sz="1000" dirty="0" err="1">
                <a:solidFill>
                  <a:schemeClr val="tx2"/>
                </a:solidFill>
              </a:rPr>
              <a:t>sparkling</a:t>
            </a:r>
            <a:r>
              <a:rPr lang="tr-TR" sz="1000" dirty="0">
                <a:solidFill>
                  <a:schemeClr val="tx2"/>
                </a:solidFill>
              </a:rPr>
              <a:t> </a:t>
            </a:r>
            <a:r>
              <a:rPr lang="tr-TR" sz="1000" dirty="0" err="1">
                <a:solidFill>
                  <a:schemeClr val="tx2"/>
                </a:solidFill>
              </a:rPr>
              <a:t>waters</a:t>
            </a:r>
            <a:r>
              <a:rPr lang="tr-TR" sz="1000" dirty="0">
                <a:solidFill>
                  <a:schemeClr val="tx2"/>
                </a:solidFill>
              </a:rPr>
              <a:t> of </a:t>
            </a:r>
            <a:r>
              <a:rPr lang="tr-TR" sz="1000" dirty="0" err="1">
                <a:solidFill>
                  <a:schemeClr val="tx2"/>
                </a:solidFill>
              </a:rPr>
              <a:t>the</a:t>
            </a:r>
            <a:r>
              <a:rPr lang="tr-TR" sz="1000" dirty="0">
                <a:solidFill>
                  <a:schemeClr val="tx2"/>
                </a:solidFill>
              </a:rPr>
              <a:t> </a:t>
            </a:r>
            <a:r>
              <a:rPr lang="tr-TR" sz="1000" dirty="0" err="1">
                <a:solidFill>
                  <a:schemeClr val="tx2"/>
                </a:solidFill>
              </a:rPr>
              <a:t>mediterranean</a:t>
            </a:r>
            <a:r>
              <a:rPr lang="tr-TR" sz="1000" dirty="0">
                <a:solidFill>
                  <a:schemeClr val="tx2"/>
                </a:solidFill>
              </a:rPr>
              <a:t> </a:t>
            </a:r>
            <a:r>
              <a:rPr lang="tr-TR" sz="1000" dirty="0" err="1">
                <a:solidFill>
                  <a:schemeClr val="tx2"/>
                </a:solidFill>
              </a:rPr>
              <a:t>sea</a:t>
            </a:r>
            <a:r>
              <a:rPr lang="tr-TR" sz="1000" dirty="0">
                <a:solidFill>
                  <a:schemeClr val="tx2"/>
                </a:solidFill>
              </a:rPr>
              <a:t> </a:t>
            </a:r>
            <a:r>
              <a:rPr lang="tr-TR" sz="1000" dirty="0" err="1">
                <a:solidFill>
                  <a:schemeClr val="tx2"/>
                </a:solidFill>
              </a:rPr>
              <a:t>and</a:t>
            </a:r>
            <a:r>
              <a:rPr lang="tr-TR" sz="1000" dirty="0">
                <a:solidFill>
                  <a:schemeClr val="tx2"/>
                </a:solidFill>
              </a:rPr>
              <a:t> </a:t>
            </a:r>
            <a:r>
              <a:rPr lang="tr-TR" sz="1000" dirty="0" err="1">
                <a:solidFill>
                  <a:schemeClr val="tx2"/>
                </a:solidFill>
              </a:rPr>
              <a:t>the</a:t>
            </a:r>
            <a:r>
              <a:rPr lang="tr-TR" sz="1000" dirty="0">
                <a:solidFill>
                  <a:schemeClr val="tx2"/>
                </a:solidFill>
              </a:rPr>
              <a:t> </a:t>
            </a:r>
            <a:r>
              <a:rPr lang="tr-TR" sz="1000" dirty="0" err="1">
                <a:solidFill>
                  <a:schemeClr val="tx2"/>
                </a:solidFill>
              </a:rPr>
              <a:t>imposing</a:t>
            </a:r>
            <a:r>
              <a:rPr lang="tr-TR" sz="1000" dirty="0">
                <a:solidFill>
                  <a:schemeClr val="tx2"/>
                </a:solidFill>
              </a:rPr>
              <a:t> </a:t>
            </a:r>
            <a:r>
              <a:rPr lang="tr-TR" sz="1000" dirty="0" err="1">
                <a:solidFill>
                  <a:schemeClr val="tx2"/>
                </a:solidFill>
              </a:rPr>
              <a:t>backdrop</a:t>
            </a:r>
            <a:r>
              <a:rPr lang="tr-TR" sz="1000" dirty="0">
                <a:solidFill>
                  <a:schemeClr val="tx2"/>
                </a:solidFill>
              </a:rPr>
              <a:t> of </a:t>
            </a:r>
            <a:r>
              <a:rPr lang="tr-TR" sz="1000" dirty="0" err="1">
                <a:solidFill>
                  <a:schemeClr val="tx2"/>
                </a:solidFill>
              </a:rPr>
              <a:t>the</a:t>
            </a:r>
            <a:r>
              <a:rPr lang="tr-TR" sz="1000" dirty="0">
                <a:solidFill>
                  <a:schemeClr val="tx2"/>
                </a:solidFill>
              </a:rPr>
              <a:t> </a:t>
            </a:r>
            <a:r>
              <a:rPr lang="tr-TR" sz="1000" dirty="0" err="1">
                <a:solidFill>
                  <a:schemeClr val="tx2"/>
                </a:solidFill>
              </a:rPr>
              <a:t>Toros</a:t>
            </a:r>
            <a:r>
              <a:rPr lang="tr-TR" sz="1000" dirty="0">
                <a:solidFill>
                  <a:schemeClr val="tx2"/>
                </a:solidFill>
              </a:rPr>
              <a:t> </a:t>
            </a:r>
            <a:r>
              <a:rPr lang="tr-TR" sz="1000" dirty="0" err="1">
                <a:solidFill>
                  <a:schemeClr val="tx2"/>
                </a:solidFill>
              </a:rPr>
              <a:t>mountains</a:t>
            </a:r>
            <a:r>
              <a:rPr lang="tr-TR" sz="1000" dirty="0">
                <a:solidFill>
                  <a:schemeClr val="tx2"/>
                </a:solidFill>
              </a:rPr>
              <a:t>. Alanya </a:t>
            </a:r>
            <a:r>
              <a:rPr lang="tr-TR" sz="1000" dirty="0" err="1">
                <a:solidFill>
                  <a:schemeClr val="tx2"/>
                </a:solidFill>
              </a:rPr>
              <a:t>experiences</a:t>
            </a:r>
            <a:r>
              <a:rPr lang="tr-TR" sz="1000" dirty="0">
                <a:solidFill>
                  <a:schemeClr val="tx2"/>
                </a:solidFill>
              </a:rPr>
              <a:t> </a:t>
            </a:r>
            <a:r>
              <a:rPr lang="tr-TR" sz="1000" dirty="0" err="1">
                <a:solidFill>
                  <a:schemeClr val="tx2"/>
                </a:solidFill>
              </a:rPr>
              <a:t>over</a:t>
            </a:r>
            <a:r>
              <a:rPr lang="tr-TR" sz="1000" dirty="0">
                <a:solidFill>
                  <a:schemeClr val="tx2"/>
                </a:solidFill>
              </a:rPr>
              <a:t> 300 </a:t>
            </a:r>
            <a:r>
              <a:rPr lang="tr-TR" sz="1000" dirty="0" err="1">
                <a:solidFill>
                  <a:schemeClr val="tx2"/>
                </a:solidFill>
              </a:rPr>
              <a:t>days</a:t>
            </a:r>
            <a:r>
              <a:rPr lang="tr-TR" sz="1000" dirty="0">
                <a:solidFill>
                  <a:schemeClr val="tx2"/>
                </a:solidFill>
              </a:rPr>
              <a:t> of </a:t>
            </a:r>
            <a:r>
              <a:rPr lang="tr-TR" sz="1000" dirty="0" err="1">
                <a:solidFill>
                  <a:schemeClr val="tx2"/>
                </a:solidFill>
              </a:rPr>
              <a:t>sunshine</a:t>
            </a:r>
            <a:r>
              <a:rPr lang="tr-TR" sz="1000" dirty="0">
                <a:solidFill>
                  <a:schemeClr val="tx2"/>
                </a:solidFill>
              </a:rPr>
              <a:t> </a:t>
            </a:r>
            <a:r>
              <a:rPr lang="tr-TR" sz="1000" dirty="0" err="1">
                <a:solidFill>
                  <a:schemeClr val="tx2"/>
                </a:solidFill>
              </a:rPr>
              <a:t>every</a:t>
            </a:r>
            <a:r>
              <a:rPr lang="tr-TR" sz="1000" dirty="0">
                <a:solidFill>
                  <a:schemeClr val="tx2"/>
                </a:solidFill>
              </a:rPr>
              <a:t> </a:t>
            </a:r>
            <a:r>
              <a:rPr lang="tr-TR" sz="1000" dirty="0" err="1">
                <a:solidFill>
                  <a:schemeClr val="tx2"/>
                </a:solidFill>
              </a:rPr>
              <a:t>year</a:t>
            </a:r>
            <a:r>
              <a:rPr lang="tr-TR" sz="1000" dirty="0">
                <a:solidFill>
                  <a:schemeClr val="tx2"/>
                </a:solidFill>
              </a:rPr>
              <a:t> - </a:t>
            </a:r>
            <a:r>
              <a:rPr lang="tr-TR" sz="1000" dirty="0" err="1">
                <a:solidFill>
                  <a:schemeClr val="tx2"/>
                </a:solidFill>
              </a:rPr>
              <a:t>the</a:t>
            </a:r>
            <a:r>
              <a:rPr lang="tr-TR" sz="1000" dirty="0">
                <a:solidFill>
                  <a:schemeClr val="tx2"/>
                </a:solidFill>
              </a:rPr>
              <a:t> </a:t>
            </a:r>
            <a:r>
              <a:rPr lang="tr-TR" sz="1000" dirty="0" err="1">
                <a:solidFill>
                  <a:schemeClr val="tx2"/>
                </a:solidFill>
              </a:rPr>
              <a:t>natural</a:t>
            </a:r>
            <a:r>
              <a:rPr lang="tr-TR" sz="1000" dirty="0">
                <a:solidFill>
                  <a:schemeClr val="tx2"/>
                </a:solidFill>
              </a:rPr>
              <a:t> </a:t>
            </a:r>
            <a:r>
              <a:rPr lang="tr-TR" sz="1000" dirty="0" err="1">
                <a:solidFill>
                  <a:schemeClr val="tx2"/>
                </a:solidFill>
              </a:rPr>
              <a:t>barrier</a:t>
            </a:r>
            <a:r>
              <a:rPr lang="tr-TR" sz="1000" dirty="0">
                <a:solidFill>
                  <a:schemeClr val="tx2"/>
                </a:solidFill>
              </a:rPr>
              <a:t> of </a:t>
            </a:r>
            <a:r>
              <a:rPr lang="tr-TR" sz="1000" dirty="0" err="1">
                <a:solidFill>
                  <a:schemeClr val="tx2"/>
                </a:solidFill>
              </a:rPr>
              <a:t>the</a:t>
            </a:r>
            <a:r>
              <a:rPr lang="tr-TR" sz="1000" dirty="0">
                <a:solidFill>
                  <a:schemeClr val="tx2"/>
                </a:solidFill>
              </a:rPr>
              <a:t> </a:t>
            </a:r>
            <a:r>
              <a:rPr lang="tr-TR" sz="1000" dirty="0" err="1">
                <a:solidFill>
                  <a:schemeClr val="tx2"/>
                </a:solidFill>
              </a:rPr>
              <a:t>mountains</a:t>
            </a:r>
            <a:r>
              <a:rPr lang="tr-TR" sz="1000" dirty="0">
                <a:solidFill>
                  <a:schemeClr val="tx2"/>
                </a:solidFill>
              </a:rPr>
              <a:t> </a:t>
            </a:r>
            <a:r>
              <a:rPr lang="tr-TR" sz="1000" dirty="0" err="1">
                <a:solidFill>
                  <a:schemeClr val="tx2"/>
                </a:solidFill>
              </a:rPr>
              <a:t>protect</a:t>
            </a:r>
            <a:r>
              <a:rPr lang="tr-TR" sz="1000" dirty="0">
                <a:solidFill>
                  <a:schemeClr val="tx2"/>
                </a:solidFill>
              </a:rPr>
              <a:t> </a:t>
            </a:r>
            <a:r>
              <a:rPr lang="tr-TR" sz="1000" dirty="0" err="1">
                <a:solidFill>
                  <a:schemeClr val="tx2"/>
                </a:solidFill>
              </a:rPr>
              <a:t>the</a:t>
            </a:r>
            <a:r>
              <a:rPr lang="tr-TR" sz="1000" dirty="0">
                <a:solidFill>
                  <a:schemeClr val="tx2"/>
                </a:solidFill>
              </a:rPr>
              <a:t> </a:t>
            </a:r>
            <a:r>
              <a:rPr lang="tr-TR" sz="1000" dirty="0" err="1">
                <a:solidFill>
                  <a:schemeClr val="tx2"/>
                </a:solidFill>
              </a:rPr>
              <a:t>town</a:t>
            </a:r>
            <a:r>
              <a:rPr lang="tr-TR" sz="1000" dirty="0">
                <a:solidFill>
                  <a:schemeClr val="tx2"/>
                </a:solidFill>
              </a:rPr>
              <a:t> </a:t>
            </a:r>
            <a:r>
              <a:rPr lang="tr-TR" sz="1000" dirty="0" err="1">
                <a:solidFill>
                  <a:schemeClr val="tx2"/>
                </a:solidFill>
              </a:rPr>
              <a:t>from</a:t>
            </a:r>
            <a:r>
              <a:rPr lang="tr-TR" sz="1000" dirty="0">
                <a:solidFill>
                  <a:schemeClr val="tx2"/>
                </a:solidFill>
              </a:rPr>
              <a:t> </a:t>
            </a:r>
            <a:r>
              <a:rPr lang="tr-TR" sz="1000" dirty="0" err="1">
                <a:solidFill>
                  <a:schemeClr val="tx2"/>
                </a:solidFill>
              </a:rPr>
              <a:t>cool</a:t>
            </a:r>
            <a:r>
              <a:rPr lang="tr-TR" sz="1000" dirty="0">
                <a:solidFill>
                  <a:schemeClr val="tx2"/>
                </a:solidFill>
              </a:rPr>
              <a:t> </a:t>
            </a:r>
            <a:r>
              <a:rPr lang="tr-TR" sz="1000" dirty="0" err="1">
                <a:solidFill>
                  <a:schemeClr val="tx2"/>
                </a:solidFill>
              </a:rPr>
              <a:t>northerly</a:t>
            </a:r>
            <a:r>
              <a:rPr lang="tr-TR" sz="1000" dirty="0">
                <a:solidFill>
                  <a:schemeClr val="tx2"/>
                </a:solidFill>
              </a:rPr>
              <a:t> </a:t>
            </a:r>
            <a:r>
              <a:rPr lang="tr-TR" sz="1000" dirty="0" err="1">
                <a:solidFill>
                  <a:schemeClr val="tx2"/>
                </a:solidFill>
              </a:rPr>
              <a:t>winds</a:t>
            </a:r>
            <a:r>
              <a:rPr lang="tr-TR" sz="1000" dirty="0">
                <a:solidFill>
                  <a:schemeClr val="tx2"/>
                </a:solidFill>
              </a:rPr>
              <a:t>, </a:t>
            </a:r>
            <a:r>
              <a:rPr lang="tr-TR" sz="1000" dirty="0" err="1">
                <a:solidFill>
                  <a:schemeClr val="tx2"/>
                </a:solidFill>
              </a:rPr>
              <a:t>making</a:t>
            </a:r>
            <a:r>
              <a:rPr lang="tr-TR" sz="1000" dirty="0">
                <a:solidFill>
                  <a:schemeClr val="tx2"/>
                </a:solidFill>
              </a:rPr>
              <a:t> it </a:t>
            </a:r>
            <a:r>
              <a:rPr lang="tr-TR" sz="1000" dirty="0" err="1">
                <a:solidFill>
                  <a:schemeClr val="tx2"/>
                </a:solidFill>
              </a:rPr>
              <a:t>possible</a:t>
            </a:r>
            <a:r>
              <a:rPr lang="tr-TR" sz="1000" dirty="0">
                <a:solidFill>
                  <a:schemeClr val="tx2"/>
                </a:solidFill>
              </a:rPr>
              <a:t> </a:t>
            </a:r>
            <a:r>
              <a:rPr lang="tr-TR" sz="1000" dirty="0" err="1">
                <a:solidFill>
                  <a:schemeClr val="tx2"/>
                </a:solidFill>
              </a:rPr>
              <a:t>to</a:t>
            </a:r>
            <a:r>
              <a:rPr lang="tr-TR" sz="1000" dirty="0">
                <a:solidFill>
                  <a:schemeClr val="tx2"/>
                </a:solidFill>
              </a:rPr>
              <a:t> </a:t>
            </a:r>
            <a:r>
              <a:rPr lang="tr-TR" sz="1000" dirty="0" err="1">
                <a:solidFill>
                  <a:schemeClr val="tx2"/>
                </a:solidFill>
              </a:rPr>
              <a:t>bathe</a:t>
            </a:r>
            <a:r>
              <a:rPr lang="tr-TR" sz="1000" dirty="0">
                <a:solidFill>
                  <a:schemeClr val="tx2"/>
                </a:solidFill>
              </a:rPr>
              <a:t> in </a:t>
            </a:r>
            <a:r>
              <a:rPr lang="tr-TR" sz="1000" dirty="0" err="1">
                <a:solidFill>
                  <a:schemeClr val="tx2"/>
                </a:solidFill>
              </a:rPr>
              <a:t>the</a:t>
            </a:r>
            <a:r>
              <a:rPr lang="tr-TR" sz="1000" dirty="0">
                <a:solidFill>
                  <a:schemeClr val="tx2"/>
                </a:solidFill>
              </a:rPr>
              <a:t> </a:t>
            </a:r>
            <a:r>
              <a:rPr lang="tr-TR" sz="1000" dirty="0" err="1">
                <a:solidFill>
                  <a:schemeClr val="tx2"/>
                </a:solidFill>
              </a:rPr>
              <a:t>sea</a:t>
            </a:r>
            <a:r>
              <a:rPr lang="tr-TR" sz="1000" dirty="0">
                <a:solidFill>
                  <a:schemeClr val="tx2"/>
                </a:solidFill>
              </a:rPr>
              <a:t> </a:t>
            </a:r>
            <a:r>
              <a:rPr lang="tr-TR" sz="1000" dirty="0" err="1">
                <a:solidFill>
                  <a:schemeClr val="tx2"/>
                </a:solidFill>
              </a:rPr>
              <a:t>for</a:t>
            </a:r>
            <a:r>
              <a:rPr lang="tr-TR" sz="1000" dirty="0">
                <a:solidFill>
                  <a:schemeClr val="tx2"/>
                </a:solidFill>
              </a:rPr>
              <a:t> 10 </a:t>
            </a:r>
            <a:r>
              <a:rPr lang="tr-TR" sz="1000" dirty="0" err="1">
                <a:solidFill>
                  <a:schemeClr val="tx2"/>
                </a:solidFill>
              </a:rPr>
              <a:t>months</a:t>
            </a:r>
            <a:r>
              <a:rPr lang="tr-TR" sz="1000" dirty="0">
                <a:solidFill>
                  <a:schemeClr val="tx2"/>
                </a:solidFill>
              </a:rPr>
              <a:t> of </a:t>
            </a:r>
            <a:r>
              <a:rPr lang="tr-TR" sz="1000" dirty="0" err="1">
                <a:solidFill>
                  <a:schemeClr val="tx2"/>
                </a:solidFill>
              </a:rPr>
              <a:t>the</a:t>
            </a:r>
            <a:r>
              <a:rPr lang="tr-TR" sz="1000" dirty="0">
                <a:solidFill>
                  <a:schemeClr val="tx2"/>
                </a:solidFill>
              </a:rPr>
              <a:t> </a:t>
            </a:r>
            <a:r>
              <a:rPr lang="tr-TR" sz="1000" dirty="0" err="1">
                <a:solidFill>
                  <a:schemeClr val="tx2"/>
                </a:solidFill>
              </a:rPr>
              <a:t>year</a:t>
            </a:r>
            <a:r>
              <a:rPr lang="tr-TR" sz="1000" dirty="0">
                <a:solidFill>
                  <a:schemeClr val="tx2"/>
                </a:solidFill>
              </a:rPr>
              <a:t>. </a:t>
            </a:r>
            <a:r>
              <a:rPr lang="tr-TR" sz="1000" dirty="0" err="1">
                <a:solidFill>
                  <a:schemeClr val="tx2"/>
                </a:solidFill>
              </a:rPr>
              <a:t>Traditional</a:t>
            </a:r>
            <a:r>
              <a:rPr lang="tr-TR" sz="1000" dirty="0">
                <a:solidFill>
                  <a:schemeClr val="tx2"/>
                </a:solidFill>
              </a:rPr>
              <a:t> </a:t>
            </a:r>
            <a:r>
              <a:rPr lang="tr-TR" sz="1000" dirty="0" err="1">
                <a:solidFill>
                  <a:schemeClr val="tx2"/>
                </a:solidFill>
              </a:rPr>
              <a:t>turkish</a:t>
            </a:r>
            <a:r>
              <a:rPr lang="tr-TR" sz="1000" dirty="0">
                <a:solidFill>
                  <a:schemeClr val="tx2"/>
                </a:solidFill>
              </a:rPr>
              <a:t> </a:t>
            </a:r>
            <a:r>
              <a:rPr lang="tr-TR" sz="1000" dirty="0" err="1">
                <a:solidFill>
                  <a:schemeClr val="tx2"/>
                </a:solidFill>
              </a:rPr>
              <a:t>boats</a:t>
            </a:r>
            <a:r>
              <a:rPr lang="tr-TR" sz="1000" dirty="0">
                <a:solidFill>
                  <a:schemeClr val="tx2"/>
                </a:solidFill>
              </a:rPr>
              <a:t> </a:t>
            </a:r>
            <a:r>
              <a:rPr lang="tr-TR" sz="1000" dirty="0" err="1">
                <a:solidFill>
                  <a:schemeClr val="tx2"/>
                </a:solidFill>
              </a:rPr>
              <a:t>and</a:t>
            </a:r>
            <a:r>
              <a:rPr lang="tr-TR" sz="1000" dirty="0">
                <a:solidFill>
                  <a:schemeClr val="tx2"/>
                </a:solidFill>
              </a:rPr>
              <a:t> modern </a:t>
            </a:r>
            <a:r>
              <a:rPr lang="tr-TR" sz="1000" dirty="0" err="1">
                <a:solidFill>
                  <a:schemeClr val="tx2"/>
                </a:solidFill>
              </a:rPr>
              <a:t>cruisers</a:t>
            </a:r>
            <a:r>
              <a:rPr lang="tr-TR" sz="1000" dirty="0">
                <a:solidFill>
                  <a:schemeClr val="tx2"/>
                </a:solidFill>
              </a:rPr>
              <a:t> sit </a:t>
            </a:r>
            <a:r>
              <a:rPr lang="tr-TR" sz="1000" dirty="0" err="1">
                <a:solidFill>
                  <a:schemeClr val="tx2"/>
                </a:solidFill>
              </a:rPr>
              <a:t>alongside</a:t>
            </a:r>
            <a:r>
              <a:rPr lang="tr-TR" sz="1000" dirty="0">
                <a:solidFill>
                  <a:schemeClr val="tx2"/>
                </a:solidFill>
              </a:rPr>
              <a:t> </a:t>
            </a:r>
            <a:r>
              <a:rPr lang="tr-TR" sz="1000" dirty="0" err="1">
                <a:solidFill>
                  <a:schemeClr val="tx2"/>
                </a:solidFill>
              </a:rPr>
              <a:t>each</a:t>
            </a:r>
            <a:r>
              <a:rPr lang="tr-TR" sz="1000" dirty="0">
                <a:solidFill>
                  <a:schemeClr val="tx2"/>
                </a:solidFill>
              </a:rPr>
              <a:t> </a:t>
            </a:r>
            <a:r>
              <a:rPr lang="tr-TR" sz="1000" dirty="0" err="1">
                <a:solidFill>
                  <a:schemeClr val="tx2"/>
                </a:solidFill>
              </a:rPr>
              <a:t>other</a:t>
            </a:r>
            <a:r>
              <a:rPr lang="tr-TR" sz="1000" dirty="0">
                <a:solidFill>
                  <a:schemeClr val="tx2"/>
                </a:solidFill>
              </a:rPr>
              <a:t> in </a:t>
            </a:r>
            <a:r>
              <a:rPr lang="tr-TR" sz="1000" dirty="0" err="1">
                <a:solidFill>
                  <a:schemeClr val="tx2"/>
                </a:solidFill>
              </a:rPr>
              <a:t>the</a:t>
            </a:r>
            <a:r>
              <a:rPr lang="tr-TR" sz="1000" dirty="0">
                <a:solidFill>
                  <a:schemeClr val="tx2"/>
                </a:solidFill>
              </a:rPr>
              <a:t> </a:t>
            </a:r>
            <a:r>
              <a:rPr lang="tr-TR" sz="1000" dirty="0" err="1">
                <a:solidFill>
                  <a:schemeClr val="tx2"/>
                </a:solidFill>
              </a:rPr>
              <a:t>picturesque</a:t>
            </a:r>
            <a:r>
              <a:rPr lang="tr-TR" sz="1000" dirty="0">
                <a:solidFill>
                  <a:schemeClr val="tx2"/>
                </a:solidFill>
              </a:rPr>
              <a:t> </a:t>
            </a:r>
            <a:r>
              <a:rPr lang="tr-TR" sz="1000" dirty="0" err="1">
                <a:solidFill>
                  <a:schemeClr val="tx2"/>
                </a:solidFill>
              </a:rPr>
              <a:t>harbour</a:t>
            </a:r>
            <a:r>
              <a:rPr lang="tr-TR" sz="1000" dirty="0">
                <a:solidFill>
                  <a:schemeClr val="tx2"/>
                </a:solidFill>
              </a:rPr>
              <a:t>. </a:t>
            </a:r>
            <a:r>
              <a:rPr lang="tr-TR" sz="1000" dirty="0" err="1">
                <a:solidFill>
                  <a:schemeClr val="tx2"/>
                </a:solidFill>
              </a:rPr>
              <a:t>Numerous</a:t>
            </a:r>
            <a:r>
              <a:rPr lang="tr-TR" sz="1000" dirty="0">
                <a:solidFill>
                  <a:schemeClr val="tx2"/>
                </a:solidFill>
              </a:rPr>
              <a:t> </a:t>
            </a:r>
            <a:r>
              <a:rPr lang="tr-TR" sz="1000" dirty="0" err="1">
                <a:solidFill>
                  <a:schemeClr val="tx2"/>
                </a:solidFill>
              </a:rPr>
              <a:t>bars</a:t>
            </a:r>
            <a:r>
              <a:rPr lang="tr-TR" sz="1000" dirty="0">
                <a:solidFill>
                  <a:schemeClr val="tx2"/>
                </a:solidFill>
              </a:rPr>
              <a:t> </a:t>
            </a:r>
            <a:r>
              <a:rPr lang="tr-TR" sz="1000" dirty="0" err="1">
                <a:solidFill>
                  <a:schemeClr val="tx2"/>
                </a:solidFill>
              </a:rPr>
              <a:t>and</a:t>
            </a:r>
            <a:r>
              <a:rPr lang="tr-TR" sz="1000" dirty="0">
                <a:solidFill>
                  <a:schemeClr val="tx2"/>
                </a:solidFill>
              </a:rPr>
              <a:t> </a:t>
            </a:r>
            <a:r>
              <a:rPr lang="tr-TR" sz="1000" dirty="0" err="1">
                <a:solidFill>
                  <a:schemeClr val="tx2"/>
                </a:solidFill>
              </a:rPr>
              <a:t>restaurants</a:t>
            </a:r>
            <a:r>
              <a:rPr lang="tr-TR" sz="1000" dirty="0">
                <a:solidFill>
                  <a:schemeClr val="tx2"/>
                </a:solidFill>
              </a:rPr>
              <a:t> </a:t>
            </a:r>
            <a:r>
              <a:rPr lang="tr-TR" sz="1000" dirty="0" err="1">
                <a:solidFill>
                  <a:schemeClr val="tx2"/>
                </a:solidFill>
              </a:rPr>
              <a:t>line</a:t>
            </a:r>
            <a:r>
              <a:rPr lang="tr-TR" sz="1000" dirty="0">
                <a:solidFill>
                  <a:schemeClr val="tx2"/>
                </a:solidFill>
              </a:rPr>
              <a:t> </a:t>
            </a:r>
            <a:r>
              <a:rPr lang="tr-TR" sz="1000" dirty="0" err="1">
                <a:solidFill>
                  <a:schemeClr val="tx2"/>
                </a:solidFill>
              </a:rPr>
              <a:t>the</a:t>
            </a:r>
            <a:r>
              <a:rPr lang="tr-TR" sz="1000" dirty="0">
                <a:solidFill>
                  <a:schemeClr val="tx2"/>
                </a:solidFill>
              </a:rPr>
              <a:t> </a:t>
            </a:r>
            <a:r>
              <a:rPr lang="tr-TR" sz="1000" dirty="0" err="1">
                <a:solidFill>
                  <a:schemeClr val="tx2"/>
                </a:solidFill>
              </a:rPr>
              <a:t>promenade</a:t>
            </a:r>
            <a:r>
              <a:rPr lang="tr-TR" sz="1000" dirty="0">
                <a:solidFill>
                  <a:schemeClr val="tx2"/>
                </a:solidFill>
              </a:rPr>
              <a:t>, </a:t>
            </a:r>
            <a:r>
              <a:rPr lang="tr-TR" sz="1000" dirty="0" err="1">
                <a:solidFill>
                  <a:schemeClr val="tx2"/>
                </a:solidFill>
              </a:rPr>
              <a:t>offering</a:t>
            </a:r>
            <a:r>
              <a:rPr lang="tr-TR" sz="1000" dirty="0">
                <a:solidFill>
                  <a:schemeClr val="tx2"/>
                </a:solidFill>
              </a:rPr>
              <a:t> a </a:t>
            </a:r>
            <a:r>
              <a:rPr lang="tr-TR" sz="1000" dirty="0" err="1">
                <a:solidFill>
                  <a:schemeClr val="tx2"/>
                </a:solidFill>
              </a:rPr>
              <a:t>variety</a:t>
            </a:r>
            <a:r>
              <a:rPr lang="tr-TR" sz="1000" dirty="0">
                <a:solidFill>
                  <a:schemeClr val="tx2"/>
                </a:solidFill>
              </a:rPr>
              <a:t> of </a:t>
            </a:r>
            <a:r>
              <a:rPr lang="tr-TR" sz="1000" dirty="0" err="1">
                <a:solidFill>
                  <a:schemeClr val="tx2"/>
                </a:solidFill>
              </a:rPr>
              <a:t>mouth</a:t>
            </a:r>
            <a:r>
              <a:rPr lang="tr-TR" sz="1000" dirty="0">
                <a:solidFill>
                  <a:schemeClr val="tx2"/>
                </a:solidFill>
              </a:rPr>
              <a:t> </a:t>
            </a:r>
            <a:r>
              <a:rPr lang="tr-TR" sz="1000" dirty="0" err="1">
                <a:solidFill>
                  <a:schemeClr val="tx2"/>
                </a:solidFill>
              </a:rPr>
              <a:t>watering</a:t>
            </a:r>
            <a:r>
              <a:rPr lang="tr-TR" sz="1000" dirty="0">
                <a:solidFill>
                  <a:schemeClr val="tx2"/>
                </a:solidFill>
              </a:rPr>
              <a:t> </a:t>
            </a:r>
            <a:r>
              <a:rPr lang="tr-TR" sz="1000" dirty="0" err="1">
                <a:solidFill>
                  <a:schemeClr val="tx2"/>
                </a:solidFill>
              </a:rPr>
              <a:t>dishes</a:t>
            </a:r>
            <a:r>
              <a:rPr lang="tr-TR" sz="1000" dirty="0">
                <a:solidFill>
                  <a:schemeClr val="tx2"/>
                </a:solidFill>
              </a:rPr>
              <a:t> </a:t>
            </a:r>
            <a:r>
              <a:rPr lang="tr-TR" sz="1000" dirty="0" err="1">
                <a:solidFill>
                  <a:schemeClr val="tx2"/>
                </a:solidFill>
              </a:rPr>
              <a:t>and</a:t>
            </a:r>
            <a:r>
              <a:rPr lang="tr-TR" sz="1000" dirty="0">
                <a:solidFill>
                  <a:schemeClr val="tx2"/>
                </a:solidFill>
              </a:rPr>
              <a:t> a </a:t>
            </a:r>
            <a:r>
              <a:rPr lang="tr-TR" sz="1000" dirty="0" err="1">
                <a:solidFill>
                  <a:schemeClr val="tx2"/>
                </a:solidFill>
              </a:rPr>
              <a:t>tempting</a:t>
            </a:r>
            <a:r>
              <a:rPr lang="tr-TR" sz="1000" dirty="0">
                <a:solidFill>
                  <a:schemeClr val="tx2"/>
                </a:solidFill>
              </a:rPr>
              <a:t> </a:t>
            </a:r>
            <a:r>
              <a:rPr lang="tr-TR" sz="1000" dirty="0" err="1">
                <a:solidFill>
                  <a:schemeClr val="tx2"/>
                </a:solidFill>
              </a:rPr>
              <a:t>choice</a:t>
            </a:r>
            <a:r>
              <a:rPr lang="tr-TR" sz="1000" dirty="0">
                <a:solidFill>
                  <a:schemeClr val="tx2"/>
                </a:solidFill>
              </a:rPr>
              <a:t> of </a:t>
            </a:r>
            <a:r>
              <a:rPr lang="tr-TR" sz="1000" dirty="0" err="1">
                <a:solidFill>
                  <a:schemeClr val="tx2"/>
                </a:solidFill>
              </a:rPr>
              <a:t>cocktails</a:t>
            </a:r>
            <a:r>
              <a:rPr lang="tr-TR" sz="1000" dirty="0">
                <a:solidFill>
                  <a:schemeClr val="tx2"/>
                </a:solidFill>
              </a:rPr>
              <a:t>, </a:t>
            </a:r>
            <a:r>
              <a:rPr lang="tr-TR" sz="1000" dirty="0" err="1">
                <a:solidFill>
                  <a:schemeClr val="tx2"/>
                </a:solidFill>
              </a:rPr>
              <a:t>beers</a:t>
            </a:r>
            <a:r>
              <a:rPr lang="tr-TR" sz="1000" dirty="0">
                <a:solidFill>
                  <a:schemeClr val="tx2"/>
                </a:solidFill>
              </a:rPr>
              <a:t> </a:t>
            </a:r>
            <a:r>
              <a:rPr lang="tr-TR" sz="1000" dirty="0" err="1">
                <a:solidFill>
                  <a:schemeClr val="tx2"/>
                </a:solidFill>
              </a:rPr>
              <a:t>and</a:t>
            </a:r>
            <a:r>
              <a:rPr lang="tr-TR" sz="1000" dirty="0">
                <a:solidFill>
                  <a:schemeClr val="tx2"/>
                </a:solidFill>
              </a:rPr>
              <a:t> </a:t>
            </a:r>
            <a:r>
              <a:rPr lang="tr-TR" sz="1000" dirty="0" err="1">
                <a:solidFill>
                  <a:schemeClr val="tx2"/>
                </a:solidFill>
              </a:rPr>
              <a:t>wines</a:t>
            </a:r>
            <a:r>
              <a:rPr lang="tr-TR" sz="1000" dirty="0">
                <a:solidFill>
                  <a:schemeClr val="tx2"/>
                </a:solidFill>
              </a:rPr>
              <a:t>. </a:t>
            </a:r>
          </a:p>
          <a:p>
            <a:endParaRPr lang="en-US" sz="1000" dirty="0">
              <a:solidFill>
                <a:schemeClr val="tx2"/>
              </a:solidFill>
            </a:endParaRPr>
          </a:p>
          <a:p>
            <a:r>
              <a:rPr lang="en-US" sz="1000" dirty="0" err="1">
                <a:solidFill>
                  <a:schemeClr val="tx2"/>
                </a:solidFill>
              </a:rPr>
              <a:t>Alanya</a:t>
            </a:r>
            <a:r>
              <a:rPr lang="en-US" sz="1000" dirty="0">
                <a:solidFill>
                  <a:schemeClr val="tx2"/>
                </a:solidFill>
              </a:rPr>
              <a:t> is an exciting area in which to invest in real estate, not least because it will soon have its own airport. Its mix of the modern and traditional has proved too much of a temptation for some and is the reason why almost 15,000 foreign nationals have already invested in property in </a:t>
            </a:r>
            <a:r>
              <a:rPr lang="en-US" sz="1000" dirty="0" err="1">
                <a:solidFill>
                  <a:schemeClr val="tx2"/>
                </a:solidFill>
              </a:rPr>
              <a:t>Alanya</a:t>
            </a:r>
            <a:r>
              <a:rPr lang="en-US" sz="1000" dirty="0">
                <a:solidFill>
                  <a:schemeClr val="tx2"/>
                </a:solidFill>
              </a:rPr>
              <a:t>. The long holiday season means that property in </a:t>
            </a:r>
            <a:r>
              <a:rPr lang="en-US" sz="1000" dirty="0" err="1">
                <a:solidFill>
                  <a:schemeClr val="tx2"/>
                </a:solidFill>
              </a:rPr>
              <a:t>Alanya</a:t>
            </a:r>
            <a:r>
              <a:rPr lang="en-US" sz="1000" dirty="0">
                <a:solidFill>
                  <a:schemeClr val="tx2"/>
                </a:solidFill>
              </a:rPr>
              <a:t> is one of the most sensible property investments in all of Turkey.</a:t>
            </a:r>
            <a:endParaRPr lang="tr-TR" sz="1000" dirty="0">
              <a:solidFill>
                <a:schemeClr val="tx2"/>
              </a:solidFill>
            </a:endParaRPr>
          </a:p>
        </p:txBody>
      </p:sp>
      <p:pic>
        <p:nvPicPr>
          <p:cNvPr id="8195" name="7 Resim" descr="kapak.png"/>
          <p:cNvPicPr>
            <a:picLocks noChangeAspect="1"/>
          </p:cNvPicPr>
          <p:nvPr/>
        </p:nvPicPr>
        <p:blipFill>
          <a:blip r:embed="rId2" cstate="print"/>
          <a:srcRect l="1103"/>
          <a:stretch>
            <a:fillRect/>
          </a:stretch>
        </p:blipFill>
        <p:spPr bwMode="auto">
          <a:xfrm>
            <a:off x="1" y="1"/>
            <a:ext cx="9152063" cy="764560"/>
          </a:xfrm>
          <a:prstGeom prst="rect">
            <a:avLst/>
          </a:prstGeom>
          <a:noFill/>
          <a:ln w="9525">
            <a:noFill/>
            <a:miter lim="800000"/>
            <a:headEnd/>
            <a:tailEnd/>
          </a:ln>
        </p:spPr>
      </p:pic>
      <p:pic>
        <p:nvPicPr>
          <p:cNvPr id="7" name="5 Resim" descr="5.JPG"/>
          <p:cNvPicPr>
            <a:picLocks noChangeAspect="1"/>
          </p:cNvPicPr>
          <p:nvPr/>
        </p:nvPicPr>
        <p:blipFill>
          <a:blip r:embed="rId3" cstate="print"/>
          <a:srcRect l="372" t="54220" r="50044" b="4982"/>
          <a:stretch>
            <a:fillRect/>
          </a:stretch>
        </p:blipFill>
        <p:spPr bwMode="auto">
          <a:xfrm>
            <a:off x="4941230" y="764704"/>
            <a:ext cx="4202770" cy="2831424"/>
          </a:xfrm>
          <a:prstGeom prst="rect">
            <a:avLst/>
          </a:prstGeom>
          <a:ln>
            <a:noFill/>
          </a:ln>
          <a:effectLst>
            <a:outerShdw blurRad="190500" algn="tl" rotWithShape="0">
              <a:srgbClr val="000000">
                <a:alpha val="70000"/>
              </a:srgbClr>
            </a:outerShdw>
          </a:effectLst>
        </p:spPr>
      </p:pic>
      <p:pic>
        <p:nvPicPr>
          <p:cNvPr id="8197" name="7 Resim" descr="kapak.png"/>
          <p:cNvPicPr>
            <a:picLocks noChangeAspect="1"/>
          </p:cNvPicPr>
          <p:nvPr/>
        </p:nvPicPr>
        <p:blipFill>
          <a:blip r:embed="rId4" cstate="print"/>
          <a:srcRect r="1198"/>
          <a:stretch>
            <a:fillRect/>
          </a:stretch>
        </p:blipFill>
        <p:spPr bwMode="auto">
          <a:xfrm>
            <a:off x="-17471" y="6453336"/>
            <a:ext cx="9161471" cy="413304"/>
          </a:xfrm>
          <a:prstGeom prst="rect">
            <a:avLst/>
          </a:prstGeom>
          <a:noFill/>
          <a:ln w="9525">
            <a:noFill/>
            <a:miter lim="800000"/>
            <a:headEnd/>
            <a:tailEnd/>
          </a:ln>
        </p:spPr>
      </p:pic>
      <p:pic>
        <p:nvPicPr>
          <p:cNvPr id="8198" name="7 Resim" descr="Resim1.jpg"/>
          <p:cNvPicPr>
            <a:picLocks noChangeAspect="1" noChangeArrowheads="1"/>
          </p:cNvPicPr>
          <p:nvPr/>
        </p:nvPicPr>
        <p:blipFill>
          <a:blip r:embed="rId5" cstate="print"/>
          <a:srcRect/>
          <a:stretch>
            <a:fillRect/>
          </a:stretch>
        </p:blipFill>
        <p:spPr bwMode="auto">
          <a:xfrm>
            <a:off x="4387884" y="4331065"/>
            <a:ext cx="4738646" cy="1703342"/>
          </a:xfrm>
          <a:prstGeom prst="rect">
            <a:avLst/>
          </a:prstGeom>
          <a:noFill/>
          <a:ln w="9525">
            <a:noFill/>
            <a:miter lim="800000"/>
            <a:headEnd/>
            <a:tailEnd/>
          </a:ln>
        </p:spPr>
      </p:pic>
      <p:sp>
        <p:nvSpPr>
          <p:cNvPr id="8" name="5 Metin kutusu"/>
          <p:cNvSpPr txBox="1">
            <a:spLocks noChangeArrowheads="1"/>
          </p:cNvSpPr>
          <p:nvPr/>
        </p:nvSpPr>
        <p:spPr bwMode="auto">
          <a:xfrm>
            <a:off x="0" y="3645024"/>
            <a:ext cx="4427984" cy="2988947"/>
          </a:xfrm>
          <a:prstGeom prst="rect">
            <a:avLst/>
          </a:prstGeom>
          <a:noFill/>
          <a:ln w="9525">
            <a:noFill/>
            <a:miter lim="800000"/>
            <a:headEnd/>
            <a:tailEnd/>
          </a:ln>
        </p:spPr>
        <p:txBody>
          <a:bodyPr wrap="square" lIns="79681" tIns="39840" rIns="79681" bIns="39840">
            <a:spAutoFit/>
          </a:bodyPr>
          <a:lstStyle/>
          <a:p>
            <a:pPr>
              <a:defRPr/>
            </a:pPr>
            <a:r>
              <a:rPr lang="ru-RU" sz="1050" b="1" dirty="0">
                <a:solidFill>
                  <a:schemeClr val="accent2">
                    <a:lumMod val="50000"/>
                  </a:schemeClr>
                </a:solidFill>
              </a:rPr>
              <a:t>Информация о регионе Алании:</a:t>
            </a:r>
            <a:r>
              <a:rPr lang="ru-RU" sz="1050" dirty="0">
                <a:solidFill>
                  <a:schemeClr val="accent2">
                    <a:lumMod val="50000"/>
                  </a:schemeClr>
                </a:solidFill>
              </a:rPr>
              <a:t> </a:t>
            </a:r>
            <a:endParaRPr lang="tr-TR" sz="1050" dirty="0">
              <a:solidFill>
                <a:schemeClr val="accent2">
                  <a:lumMod val="50000"/>
                </a:schemeClr>
              </a:solidFill>
            </a:endParaRPr>
          </a:p>
          <a:p>
            <a:pPr>
              <a:defRPr/>
            </a:pPr>
            <a:endParaRPr lang="tr-TR" sz="1050" dirty="0">
              <a:solidFill>
                <a:schemeClr val="accent2">
                  <a:lumMod val="50000"/>
                </a:schemeClr>
              </a:solidFill>
            </a:endParaRPr>
          </a:p>
          <a:p>
            <a:pPr>
              <a:defRPr/>
            </a:pPr>
            <a:r>
              <a:rPr lang="ru-RU" sz="1050" dirty="0">
                <a:solidFill>
                  <a:schemeClr val="accent2">
                    <a:lumMod val="50000"/>
                  </a:schemeClr>
                </a:solidFill>
              </a:rPr>
              <a:t>Алания- это маленький живописный город, расположенный у подножия Таврских гор, среди апельсиновых и лимонных садов. Алания славится субтропическим климатом и прекрасными пляжами, величественной крепостью Сельджукской эпохи, старым городом с узкими улочками и красочными магазинами, а так же многочисленными рыбными ресторанами и уютными двориками для чаепития вдоль прекрасного побережья. </a:t>
            </a:r>
            <a:endParaRPr lang="tr-TR" sz="1050" dirty="0">
              <a:solidFill>
                <a:schemeClr val="accent2">
                  <a:lumMod val="50000"/>
                </a:schemeClr>
              </a:solidFill>
            </a:endParaRPr>
          </a:p>
          <a:p>
            <a:pPr>
              <a:defRPr/>
            </a:pPr>
            <a:endParaRPr lang="tr-TR" sz="1050" dirty="0">
              <a:solidFill>
                <a:schemeClr val="accent2">
                  <a:lumMod val="50000"/>
                </a:schemeClr>
              </a:solidFill>
            </a:endParaRPr>
          </a:p>
          <a:p>
            <a:pPr>
              <a:defRPr/>
            </a:pPr>
            <a:r>
              <a:rPr lang="ru-RU" sz="1050" dirty="0">
                <a:solidFill>
                  <a:schemeClr val="accent2">
                    <a:lumMod val="50000"/>
                  </a:schemeClr>
                </a:solidFill>
              </a:rPr>
              <a:t>Недвижимость в Алании- это перспективное решение для размещения инвестиций. Алания самый южный курорт в Турции. Здесь самый продолжительный сезон и самое теплое море!Недвижимость в Алании уже давно стала привлекательной для европейцев и для наших соотечественников. Прибрежная полоса Алании очень открытая,окружена невысокими горами,которые находятся вдали от берега. </a:t>
            </a:r>
            <a:endParaRPr lang="tr-TR" sz="1050" dirty="0">
              <a:solidFill>
                <a:schemeClr val="accent2">
                  <a:lumMod val="50000"/>
                </a:schemeClr>
              </a:solidFill>
            </a:endParaRPr>
          </a:p>
          <a:p>
            <a:pPr>
              <a:defRPr/>
            </a:pPr>
            <a:r>
              <a:rPr lang="ru-RU" sz="1050" dirty="0">
                <a:solidFill>
                  <a:schemeClr val="accent2">
                    <a:lumMod val="50000"/>
                  </a:schemeClr>
                </a:solidFill>
              </a:rPr>
              <a:t>Алания является одним из наиболее выгодных мест для размещения инвестиций в недвижимость. </a:t>
            </a:r>
            <a:endParaRPr lang="tr-TR" sz="1050" dirty="0">
              <a:solidFill>
                <a:schemeClr val="accent2">
                  <a:lumMod val="5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3 Resim" descr="_DSC1856.JPG"/>
          <p:cNvPicPr>
            <a:picLocks noChangeAspect="1"/>
          </p:cNvPicPr>
          <p:nvPr/>
        </p:nvPicPr>
        <p:blipFill>
          <a:blip r:embed="rId2" cstate="print"/>
          <a:srcRect/>
          <a:stretch>
            <a:fillRect/>
          </a:stretch>
        </p:blipFill>
        <p:spPr bwMode="auto">
          <a:xfrm>
            <a:off x="209651" y="439155"/>
            <a:ext cx="2847757" cy="2041706"/>
          </a:xfrm>
          <a:prstGeom prst="rect">
            <a:avLst/>
          </a:prstGeom>
          <a:noFill/>
          <a:ln w="9525">
            <a:noFill/>
            <a:miter lim="800000"/>
            <a:headEnd/>
            <a:tailEnd/>
          </a:ln>
        </p:spPr>
      </p:pic>
      <p:pic>
        <p:nvPicPr>
          <p:cNvPr id="10243" name="4 Resim" descr="disco.JPG"/>
          <p:cNvPicPr>
            <a:picLocks noChangeAspect="1"/>
          </p:cNvPicPr>
          <p:nvPr/>
        </p:nvPicPr>
        <p:blipFill>
          <a:blip r:embed="rId3" cstate="print"/>
          <a:srcRect/>
          <a:stretch>
            <a:fillRect/>
          </a:stretch>
        </p:blipFill>
        <p:spPr bwMode="auto">
          <a:xfrm>
            <a:off x="6320435" y="418997"/>
            <a:ext cx="2712021" cy="2041706"/>
          </a:xfrm>
          <a:prstGeom prst="rect">
            <a:avLst/>
          </a:prstGeom>
          <a:noFill/>
          <a:ln w="9525">
            <a:noFill/>
            <a:miter lim="800000"/>
            <a:headEnd/>
            <a:tailEnd/>
          </a:ln>
        </p:spPr>
      </p:pic>
      <p:pic>
        <p:nvPicPr>
          <p:cNvPr id="10244" name="5 Resim" descr="alanya_407.jpg"/>
          <p:cNvPicPr>
            <a:picLocks noChangeAspect="1"/>
          </p:cNvPicPr>
          <p:nvPr/>
        </p:nvPicPr>
        <p:blipFill>
          <a:blip r:embed="rId4" cstate="print"/>
          <a:srcRect/>
          <a:stretch>
            <a:fillRect/>
          </a:stretch>
        </p:blipFill>
        <p:spPr bwMode="auto">
          <a:xfrm>
            <a:off x="4242742" y="3553547"/>
            <a:ext cx="4792402" cy="3144630"/>
          </a:xfrm>
          <a:prstGeom prst="rect">
            <a:avLst/>
          </a:prstGeom>
          <a:noFill/>
          <a:ln w="9525">
            <a:noFill/>
            <a:miter lim="800000"/>
            <a:headEnd/>
            <a:tailEnd/>
          </a:ln>
        </p:spPr>
      </p:pic>
      <p:pic>
        <p:nvPicPr>
          <p:cNvPr id="10245" name="8 Resim" descr="alanya_su_park305.jpg"/>
          <p:cNvPicPr>
            <a:picLocks noChangeAspect="1"/>
          </p:cNvPicPr>
          <p:nvPr/>
        </p:nvPicPr>
        <p:blipFill>
          <a:blip r:embed="rId5" cstate="print"/>
          <a:srcRect/>
          <a:stretch>
            <a:fillRect/>
          </a:stretch>
        </p:blipFill>
        <p:spPr bwMode="auto">
          <a:xfrm>
            <a:off x="3167609" y="482350"/>
            <a:ext cx="3046656" cy="1989871"/>
          </a:xfrm>
          <a:prstGeom prst="rect">
            <a:avLst/>
          </a:prstGeom>
          <a:noFill/>
          <a:ln w="9525">
            <a:noFill/>
            <a:miter lim="800000"/>
            <a:headEnd/>
            <a:tailEnd/>
          </a:ln>
        </p:spPr>
      </p:pic>
      <p:pic>
        <p:nvPicPr>
          <p:cNvPr id="10246" name="9 Resim" descr="DSC09354.JPG"/>
          <p:cNvPicPr>
            <a:picLocks noChangeAspect="1"/>
          </p:cNvPicPr>
          <p:nvPr/>
        </p:nvPicPr>
        <p:blipFill>
          <a:blip r:embed="rId6" cstate="print"/>
          <a:srcRect/>
          <a:stretch>
            <a:fillRect/>
          </a:stretch>
        </p:blipFill>
        <p:spPr bwMode="auto">
          <a:xfrm>
            <a:off x="178742" y="3554987"/>
            <a:ext cx="3947079" cy="2816344"/>
          </a:xfrm>
          <a:prstGeom prst="rect">
            <a:avLst/>
          </a:prstGeom>
          <a:noFill/>
          <a:ln w="9525">
            <a:noFill/>
            <a:miter lim="800000"/>
            <a:headEnd/>
            <a:tailEnd/>
          </a:ln>
        </p:spPr>
      </p:pic>
      <p:pic>
        <p:nvPicPr>
          <p:cNvPr id="10247" name="7 Resim" descr="kapak.png"/>
          <p:cNvPicPr>
            <a:picLocks noChangeAspect="1"/>
          </p:cNvPicPr>
          <p:nvPr/>
        </p:nvPicPr>
        <p:blipFill>
          <a:blip r:embed="rId7" cstate="print"/>
          <a:srcRect/>
          <a:stretch>
            <a:fillRect/>
          </a:stretch>
        </p:blipFill>
        <p:spPr bwMode="auto">
          <a:xfrm>
            <a:off x="-17471" y="5827068"/>
            <a:ext cx="9161471" cy="1030932"/>
          </a:xfrm>
          <a:prstGeom prst="rect">
            <a:avLst/>
          </a:prstGeom>
          <a:noFill/>
          <a:ln w="9525">
            <a:noFill/>
            <a:miter lim="800000"/>
            <a:headEnd/>
            <a:tailEnd/>
          </a:ln>
        </p:spPr>
      </p:pic>
      <p:sp>
        <p:nvSpPr>
          <p:cNvPr id="11" name="10 Metin kutusu"/>
          <p:cNvSpPr txBox="1"/>
          <p:nvPr/>
        </p:nvSpPr>
        <p:spPr>
          <a:xfrm>
            <a:off x="566920" y="2589199"/>
            <a:ext cx="1004098" cy="203569"/>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RestAUrant</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Bar</a:t>
            </a:r>
          </a:p>
        </p:txBody>
      </p:sp>
      <p:sp>
        <p:nvSpPr>
          <p:cNvPr id="12" name="11 Metin kutusu"/>
          <p:cNvSpPr txBox="1"/>
          <p:nvPr/>
        </p:nvSpPr>
        <p:spPr>
          <a:xfrm>
            <a:off x="3968946" y="2562763"/>
            <a:ext cx="654643" cy="203569"/>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Aquapark</a:t>
            </a:r>
            <a:endPar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3" name="12 Metin kutusu"/>
          <p:cNvSpPr txBox="1"/>
          <p:nvPr/>
        </p:nvSpPr>
        <p:spPr>
          <a:xfrm>
            <a:off x="6686341" y="2545645"/>
            <a:ext cx="787693" cy="203569"/>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Discos</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Bars</a:t>
            </a:r>
            <a:endPar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13 Metin kutusu"/>
          <p:cNvSpPr txBox="1"/>
          <p:nvPr/>
        </p:nvSpPr>
        <p:spPr>
          <a:xfrm>
            <a:off x="829748" y="3300978"/>
            <a:ext cx="976847" cy="203569"/>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ClEopatra</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Beach</a:t>
            </a:r>
            <a:endPar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5" name="14 Metin kutusu"/>
          <p:cNvSpPr txBox="1"/>
          <p:nvPr/>
        </p:nvSpPr>
        <p:spPr>
          <a:xfrm>
            <a:off x="4943872" y="3109468"/>
            <a:ext cx="3675548" cy="203569"/>
          </a:xfrm>
          <a:prstGeom prst="rect">
            <a:avLst/>
          </a:prstGeom>
          <a:noFill/>
        </p:spPr>
        <p:txBody>
          <a:bodyPr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Damlatas</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Tennis</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Courts</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SporTS</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Complex</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Cafe</a:t>
            </a:r>
            <a:r>
              <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 </a:t>
            </a:r>
            <a:r>
              <a:rPr lang="tr-TR" sz="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Bars</a:t>
            </a:r>
            <a:endParaRPr lang="tr-TR" sz="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cxnSp>
        <p:nvCxnSpPr>
          <p:cNvPr id="17" name="16 Düz Bağlayıcı"/>
          <p:cNvCxnSpPr/>
          <p:nvPr/>
        </p:nvCxnSpPr>
        <p:spPr>
          <a:xfrm>
            <a:off x="178742" y="3035201"/>
            <a:ext cx="8668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17 Düz Bağlayıcı"/>
          <p:cNvCxnSpPr/>
          <p:nvPr/>
        </p:nvCxnSpPr>
        <p:spPr>
          <a:xfrm rot="5400000">
            <a:off x="1892141" y="1704062"/>
            <a:ext cx="2443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21 Düz Bağlayıcı"/>
          <p:cNvCxnSpPr/>
          <p:nvPr/>
        </p:nvCxnSpPr>
        <p:spPr>
          <a:xfrm rot="5400000">
            <a:off x="5047654" y="1704062"/>
            <a:ext cx="2443423"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56" name="7 Resim" descr="kapak.png"/>
          <p:cNvPicPr>
            <a:picLocks noChangeAspect="1"/>
          </p:cNvPicPr>
          <p:nvPr/>
        </p:nvPicPr>
        <p:blipFill>
          <a:blip r:embed="rId8" cstate="print"/>
          <a:srcRect/>
          <a:stretch>
            <a:fillRect/>
          </a:stretch>
        </p:blipFill>
        <p:spPr bwMode="auto">
          <a:xfrm>
            <a:off x="1" y="0"/>
            <a:ext cx="9152063" cy="1030932"/>
          </a:xfrm>
          <a:prstGeom prst="rect">
            <a:avLst/>
          </a:prstGeom>
          <a:noFill/>
          <a:ln w="9525">
            <a:noFill/>
            <a:miter lim="800000"/>
            <a:headEnd/>
            <a:tailEnd/>
          </a:ln>
        </p:spPr>
      </p:pic>
      <p:cxnSp>
        <p:nvCxnSpPr>
          <p:cNvPr id="23" name="22 Düz Bağlayıcı"/>
          <p:cNvCxnSpPr/>
          <p:nvPr/>
        </p:nvCxnSpPr>
        <p:spPr>
          <a:xfrm rot="5400000">
            <a:off x="2641290" y="4688868"/>
            <a:ext cx="3071198"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18 Metin kutusu"/>
          <p:cNvSpPr txBox="1"/>
          <p:nvPr/>
        </p:nvSpPr>
        <p:spPr>
          <a:xfrm>
            <a:off x="1715017" y="2579881"/>
            <a:ext cx="923948" cy="218958"/>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Ресторан/бар</a:t>
            </a:r>
            <a:endParaRPr lang="tr-TR"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0" name="19 Metin kutusu"/>
          <p:cNvSpPr txBox="1"/>
          <p:nvPr/>
        </p:nvSpPr>
        <p:spPr>
          <a:xfrm>
            <a:off x="4656063" y="2544125"/>
            <a:ext cx="701131" cy="357457"/>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Аквапарк</a:t>
            </a:r>
          </a:p>
          <a:p>
            <a:pPr>
              <a:defRPr/>
            </a:pPr>
            <a:endParaRPr lang="tr-TR"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1" name="20 Metin kutusu"/>
          <p:cNvSpPr txBox="1"/>
          <p:nvPr/>
        </p:nvSpPr>
        <p:spPr>
          <a:xfrm>
            <a:off x="7495227" y="2527010"/>
            <a:ext cx="1109896" cy="218958"/>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Дискотеки/бары</a:t>
            </a:r>
            <a:endParaRPr lang="tr-TR"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4" name="23 Metin kutusu"/>
          <p:cNvSpPr txBox="1"/>
          <p:nvPr/>
        </p:nvSpPr>
        <p:spPr>
          <a:xfrm>
            <a:off x="2012635" y="3282342"/>
            <a:ext cx="1117912" cy="218958"/>
          </a:xfrm>
          <a:prstGeom prst="rect">
            <a:avLst/>
          </a:prstGeom>
          <a:noFill/>
        </p:spPr>
        <p:txBody>
          <a:bodyPr wrap="none"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defRPr/>
            </a:pP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Пляж клеопатры</a:t>
            </a:r>
            <a:endParaRPr lang="tr-TR"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25" name="24 Metin kutusu"/>
          <p:cNvSpPr txBox="1"/>
          <p:nvPr/>
        </p:nvSpPr>
        <p:spPr>
          <a:xfrm>
            <a:off x="4291986" y="3351752"/>
            <a:ext cx="4744923" cy="218958"/>
          </a:xfrm>
          <a:prstGeom prst="rect">
            <a:avLst/>
          </a:prstGeom>
          <a:noFill/>
        </p:spPr>
        <p:txBody>
          <a:bodyPr lIns="79681" tIns="39840" rIns="79681" bIns="3984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Дамлаташ</a:t>
            </a:r>
            <a:r>
              <a:rPr lang="tr-TR"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Теннисные корты</a:t>
            </a:r>
            <a:r>
              <a:rPr lang="tr-TR"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спортивный комплекс</a:t>
            </a:r>
            <a:r>
              <a:rPr lang="tr-TR"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r>
              <a:rPr lang="ru-RU" sz="900" b="1" cap="all" dirty="0">
                <a:ln w="0">
                  <a:solidFill>
                    <a:schemeClr val="accent2">
                      <a:lumMod val="50000"/>
                    </a:schemeClr>
                  </a:solidFill>
                </a:ln>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кафе/бары</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6 Resim" descr="10 copy.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1267" name="7 Resim" descr="kapak.png"/>
          <p:cNvPicPr>
            <a:picLocks noChangeAspect="1"/>
          </p:cNvPicPr>
          <p:nvPr/>
        </p:nvPicPr>
        <p:blipFill>
          <a:blip r:embed="rId3" cstate="print"/>
          <a:srcRect/>
          <a:stretch>
            <a:fillRect/>
          </a:stretch>
        </p:blipFill>
        <p:spPr bwMode="auto">
          <a:xfrm>
            <a:off x="1" y="0"/>
            <a:ext cx="9152063" cy="539944"/>
          </a:xfrm>
          <a:prstGeom prst="rect">
            <a:avLst/>
          </a:prstGeom>
          <a:noFill/>
          <a:ln w="9525">
            <a:noFill/>
            <a:miter lim="800000"/>
            <a:headEnd/>
            <a:tailEnd/>
          </a:ln>
        </p:spPr>
      </p:pic>
      <p:pic>
        <p:nvPicPr>
          <p:cNvPr id="11268" name="7 Resim" descr="kapak.png"/>
          <p:cNvPicPr>
            <a:picLocks noChangeAspect="1"/>
          </p:cNvPicPr>
          <p:nvPr/>
        </p:nvPicPr>
        <p:blipFill>
          <a:blip r:embed="rId4" cstate="print"/>
          <a:srcRect/>
          <a:stretch>
            <a:fillRect/>
          </a:stretch>
        </p:blipFill>
        <p:spPr bwMode="auto">
          <a:xfrm>
            <a:off x="0" y="6187031"/>
            <a:ext cx="9144000" cy="670970"/>
          </a:xfrm>
          <a:prstGeom prst="rect">
            <a:avLst/>
          </a:prstGeom>
          <a:noFill/>
          <a:ln w="9525">
            <a:noFill/>
            <a:miter lim="800000"/>
            <a:headEnd/>
            <a:tailEnd/>
          </a:ln>
        </p:spPr>
      </p:pic>
      <p:sp>
        <p:nvSpPr>
          <p:cNvPr id="10" name="9 Metin kutusu"/>
          <p:cNvSpPr txBox="1"/>
          <p:nvPr/>
        </p:nvSpPr>
        <p:spPr>
          <a:xfrm>
            <a:off x="937380" y="1829108"/>
            <a:ext cx="2907003" cy="265124"/>
          </a:xfrm>
          <a:prstGeom prst="rect">
            <a:avLst/>
          </a:prstGeom>
          <a:noFill/>
        </p:spPr>
        <p:txBody>
          <a:bodyPr lIns="79681" tIns="39840" rIns="79681" bIns="398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tr-TR" sz="1200" b="1" dirty="0" err="1">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rPr>
              <a:t>International</a:t>
            </a:r>
            <a:r>
              <a:rPr lang="tr-TR" sz="1200" b="1" dirty="0">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rPr>
              <a:t>  </a:t>
            </a:r>
            <a:r>
              <a:rPr lang="tr-TR" sz="1200" b="1" dirty="0" err="1">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rPr>
              <a:t>Yacht</a:t>
            </a:r>
            <a:r>
              <a:rPr lang="tr-TR" sz="1200" b="1" dirty="0">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rPr>
              <a:t> Marina</a:t>
            </a:r>
          </a:p>
        </p:txBody>
      </p:sp>
      <p:sp>
        <p:nvSpPr>
          <p:cNvPr id="6" name="5 Metin kutusu"/>
          <p:cNvSpPr txBox="1"/>
          <p:nvPr/>
        </p:nvSpPr>
        <p:spPr>
          <a:xfrm>
            <a:off x="1446350" y="2117983"/>
            <a:ext cx="1850483" cy="234346"/>
          </a:xfrm>
          <a:prstGeom prst="rect">
            <a:avLst/>
          </a:prstGeom>
          <a:noFill/>
        </p:spPr>
        <p:txBody>
          <a:bodyPr wrap="none" lIns="79681" tIns="39840" rIns="79681" bIns="398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1000" b="1" dirty="0">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rPr>
              <a:t>Международный</a:t>
            </a:r>
            <a:r>
              <a:rPr lang="tr-TR" sz="1000" b="1" dirty="0">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rPr>
              <a:t>  </a:t>
            </a:r>
            <a:r>
              <a:rPr lang="ru-RU" sz="1000" b="1" dirty="0">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rPr>
              <a:t>яхт-клуб</a:t>
            </a:r>
            <a:endParaRPr lang="tr-TR" sz="1000" b="1" dirty="0">
              <a:ln w="11430">
                <a:solidFill>
                  <a:schemeClr val="bg2"/>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nkGothic Md BT" pitchFamily="34" charset="0"/>
              <a:ea typeface="Dotum" pitchFamily="34" charset="-127"/>
              <a:cs typeface="JasmineUPC" pitchFamily="18" charset="-34"/>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4 Resim" descr="9.jpg"/>
          <p:cNvPicPr>
            <a:picLocks noChangeAspect="1"/>
          </p:cNvPicPr>
          <p:nvPr/>
        </p:nvPicPr>
        <p:blipFill>
          <a:blip r:embed="rId2" cstate="print"/>
          <a:srcRect b="6183"/>
          <a:stretch>
            <a:fillRect/>
          </a:stretch>
        </p:blipFill>
        <p:spPr bwMode="auto">
          <a:xfrm>
            <a:off x="0" y="120948"/>
            <a:ext cx="9144000" cy="6477880"/>
          </a:xfrm>
          <a:prstGeom prst="rect">
            <a:avLst/>
          </a:prstGeom>
          <a:noFill/>
          <a:ln w="9525">
            <a:noFill/>
            <a:miter lim="800000"/>
            <a:headEnd/>
            <a:tailEnd/>
          </a:ln>
        </p:spPr>
      </p:pic>
      <p:pic>
        <p:nvPicPr>
          <p:cNvPr id="15363" name="7 Resim" descr="kapak.png"/>
          <p:cNvPicPr>
            <a:picLocks noChangeAspect="1"/>
          </p:cNvPicPr>
          <p:nvPr/>
        </p:nvPicPr>
        <p:blipFill>
          <a:blip r:embed="rId3" cstate="print"/>
          <a:srcRect/>
          <a:stretch>
            <a:fillRect/>
          </a:stretch>
        </p:blipFill>
        <p:spPr bwMode="auto">
          <a:xfrm>
            <a:off x="1" y="0"/>
            <a:ext cx="9152063" cy="539944"/>
          </a:xfrm>
          <a:prstGeom prst="rect">
            <a:avLst/>
          </a:prstGeom>
          <a:noFill/>
          <a:ln w="9525">
            <a:noFill/>
            <a:miter lim="800000"/>
            <a:headEnd/>
            <a:tailEnd/>
          </a:ln>
        </p:spPr>
      </p:pic>
      <p:pic>
        <p:nvPicPr>
          <p:cNvPr id="15364" name="7 Resim" descr="kapak.png"/>
          <p:cNvPicPr>
            <a:picLocks noChangeAspect="1"/>
          </p:cNvPicPr>
          <p:nvPr/>
        </p:nvPicPr>
        <p:blipFill>
          <a:blip r:embed="rId4" cstate="print"/>
          <a:srcRect/>
          <a:stretch>
            <a:fillRect/>
          </a:stretch>
        </p:blipFill>
        <p:spPr bwMode="auto">
          <a:xfrm>
            <a:off x="0" y="6187031"/>
            <a:ext cx="9144000" cy="6709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normal kat.jpg"/>
          <p:cNvPicPr>
            <a:picLocks noChangeAspect="1"/>
          </p:cNvPicPr>
          <p:nvPr/>
        </p:nvPicPr>
        <p:blipFill>
          <a:blip r:embed="rId2" cstate="print"/>
          <a:stretch>
            <a:fillRect/>
          </a:stretch>
        </p:blipFill>
        <p:spPr>
          <a:xfrm>
            <a:off x="251520" y="188640"/>
            <a:ext cx="8284212" cy="65698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6.kat.jpg"/>
          <p:cNvPicPr>
            <a:picLocks noChangeAspect="1"/>
          </p:cNvPicPr>
          <p:nvPr/>
        </p:nvPicPr>
        <p:blipFill>
          <a:blip r:embed="rId2" cstate="print"/>
          <a:stretch>
            <a:fillRect/>
          </a:stretch>
        </p:blipFill>
        <p:spPr>
          <a:xfrm>
            <a:off x="539552" y="188640"/>
            <a:ext cx="7829691" cy="645806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çatı katı.jpg"/>
          <p:cNvPicPr>
            <a:picLocks noChangeAspect="1"/>
          </p:cNvPicPr>
          <p:nvPr/>
        </p:nvPicPr>
        <p:blipFill>
          <a:blip r:embed="rId2" cstate="print"/>
          <a:stretch>
            <a:fillRect/>
          </a:stretch>
        </p:blipFill>
        <p:spPr>
          <a:xfrm>
            <a:off x="467544" y="260648"/>
            <a:ext cx="8050499" cy="637191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ükkanlar.jpg"/>
          <p:cNvPicPr>
            <a:picLocks noChangeAspect="1"/>
          </p:cNvPicPr>
          <p:nvPr/>
        </p:nvPicPr>
        <p:blipFill>
          <a:blip r:embed="rId2" cstate="print"/>
          <a:stretch>
            <a:fillRect/>
          </a:stretch>
        </p:blipFill>
        <p:spPr>
          <a:xfrm>
            <a:off x="251520" y="620688"/>
            <a:ext cx="8340525" cy="55778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leserver\emlak$\5_ELITE PROPERTYYY\00_PORTFOYLER\02_INVESTMENT PROJECT\02_invest_ELITE TOWER\3D\cuneyt dari\Location_1.jpg"/>
          <p:cNvPicPr>
            <a:picLocks noChangeAspect="1" noChangeArrowheads="1"/>
          </p:cNvPicPr>
          <p:nvPr/>
        </p:nvPicPr>
        <p:blipFill>
          <a:blip r:embed="rId2" cstate="print"/>
          <a:stretch>
            <a:fillRect/>
          </a:stretch>
        </p:blipFill>
        <p:spPr bwMode="auto">
          <a:xfrm>
            <a:off x="4369689" y="3596143"/>
            <a:ext cx="4450783" cy="3039082"/>
          </a:xfrm>
          <a:prstGeom prst="rect">
            <a:avLst/>
          </a:prstGeom>
          <a:noFill/>
          <a:ln w="9525">
            <a:noFill/>
            <a:miter lim="800000"/>
            <a:headEnd/>
            <a:tailEnd/>
          </a:ln>
        </p:spPr>
      </p:pic>
      <p:pic>
        <p:nvPicPr>
          <p:cNvPr id="5" name="Picture 2" descr="\\Fileserver\emlak$\5_ELITE PROPERTYYY\00_PORTFOYLER\02_INVESTMENT PROJECT\02_invest_ELITE TOWER\IMAR CAP1_MEVCUT.jpg"/>
          <p:cNvPicPr>
            <a:picLocks noChangeAspect="1" noChangeArrowheads="1"/>
          </p:cNvPicPr>
          <p:nvPr/>
        </p:nvPicPr>
        <p:blipFill>
          <a:blip r:embed="rId3" cstate="print"/>
          <a:stretch>
            <a:fillRect/>
          </a:stretch>
        </p:blipFill>
        <p:spPr bwMode="auto">
          <a:xfrm>
            <a:off x="303601" y="3573016"/>
            <a:ext cx="3620327" cy="3079251"/>
          </a:xfrm>
          <a:prstGeom prst="rect">
            <a:avLst/>
          </a:prstGeom>
          <a:noFill/>
          <a:ln w="9525">
            <a:noFill/>
            <a:miter lim="800000"/>
            <a:headEnd/>
            <a:tailEnd/>
          </a:ln>
        </p:spPr>
      </p:pic>
      <p:pic>
        <p:nvPicPr>
          <p:cNvPr id="8" name="7 Resim" descr="kapak.png"/>
          <p:cNvPicPr>
            <a:picLocks noChangeAspect="1"/>
          </p:cNvPicPr>
          <p:nvPr/>
        </p:nvPicPr>
        <p:blipFill>
          <a:blip r:embed="rId4" cstate="print"/>
          <a:srcRect l="1103"/>
          <a:stretch>
            <a:fillRect/>
          </a:stretch>
        </p:blipFill>
        <p:spPr bwMode="auto">
          <a:xfrm>
            <a:off x="-9524" y="0"/>
            <a:ext cx="9153525" cy="497246"/>
          </a:xfrm>
          <a:prstGeom prst="rect">
            <a:avLst/>
          </a:prstGeom>
          <a:noFill/>
          <a:ln w="9525">
            <a:noFill/>
            <a:miter lim="800000"/>
            <a:headEnd/>
            <a:tailEnd/>
          </a:ln>
        </p:spPr>
      </p:pic>
      <p:pic>
        <p:nvPicPr>
          <p:cNvPr id="9" name="7 Resim" descr="kapak.png"/>
          <p:cNvPicPr>
            <a:picLocks noChangeAspect="1"/>
          </p:cNvPicPr>
          <p:nvPr/>
        </p:nvPicPr>
        <p:blipFill>
          <a:blip r:embed="rId5" cstate="print"/>
          <a:srcRect r="1103"/>
          <a:stretch>
            <a:fillRect/>
          </a:stretch>
        </p:blipFill>
        <p:spPr bwMode="auto">
          <a:xfrm>
            <a:off x="-9524" y="6515057"/>
            <a:ext cx="9153525" cy="360040"/>
          </a:xfrm>
          <a:prstGeom prst="rect">
            <a:avLst/>
          </a:prstGeom>
          <a:noFill/>
          <a:ln w="9525">
            <a:noFill/>
            <a:miter lim="800000"/>
            <a:headEnd/>
            <a:tailEnd/>
          </a:ln>
        </p:spPr>
      </p:pic>
      <p:pic>
        <p:nvPicPr>
          <p:cNvPr id="10" name="9 Resim" descr="logo_group .png"/>
          <p:cNvPicPr>
            <a:picLocks noChangeAspect="1"/>
          </p:cNvPicPr>
          <p:nvPr/>
        </p:nvPicPr>
        <p:blipFill>
          <a:blip r:embed="rId6" cstate="print"/>
          <a:srcRect b="21531"/>
          <a:stretch>
            <a:fillRect/>
          </a:stretch>
        </p:blipFill>
        <p:spPr>
          <a:xfrm>
            <a:off x="6526503" y="0"/>
            <a:ext cx="2211674" cy="346802"/>
          </a:xfrm>
          <a:prstGeom prst="rect">
            <a:avLst/>
          </a:prstGeom>
          <a:ln>
            <a:noFill/>
          </a:ln>
          <a:effectLst>
            <a:outerShdw blurRad="190500" algn="tl" rotWithShape="0">
              <a:srgbClr val="000000">
                <a:alpha val="70000"/>
              </a:srgbClr>
            </a:outerShdw>
          </a:effectLst>
        </p:spPr>
      </p:pic>
      <p:pic>
        <p:nvPicPr>
          <p:cNvPr id="12" name="11 Resim" descr="71_bati copy.jpg"/>
          <p:cNvPicPr>
            <a:picLocks noChangeAspect="1"/>
          </p:cNvPicPr>
          <p:nvPr/>
        </p:nvPicPr>
        <p:blipFill>
          <a:blip r:embed="rId7" cstate="print">
            <a:lum bright="20000"/>
          </a:blip>
          <a:srcRect l="8634" t="20953" r="14785" b="9680"/>
          <a:stretch>
            <a:fillRect/>
          </a:stretch>
        </p:blipFill>
        <p:spPr>
          <a:xfrm>
            <a:off x="1259632" y="260648"/>
            <a:ext cx="6588224" cy="331236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92.168.0.13\emlak$\10_Paylasim-Takip\00_INSAAT\02_TOWER\KATALOG_SUNUM\SIIRI_SON\003.jpg"/>
          <p:cNvPicPr>
            <a:picLocks noChangeAspect="1" noChangeArrowheads="1"/>
          </p:cNvPicPr>
          <p:nvPr/>
        </p:nvPicPr>
        <p:blipFill>
          <a:blip r:embed="rId2" cstate="print"/>
          <a:srcRect l="21924" r="3233"/>
          <a:stretch>
            <a:fillRect/>
          </a:stretch>
        </p:blipFill>
        <p:spPr bwMode="auto">
          <a:xfrm>
            <a:off x="2515173" y="0"/>
            <a:ext cx="6628827" cy="5695039"/>
          </a:xfrm>
          <a:prstGeom prst="rect">
            <a:avLst/>
          </a:prstGeom>
          <a:noFill/>
        </p:spPr>
      </p:pic>
      <p:pic>
        <p:nvPicPr>
          <p:cNvPr id="1030" name="Picture 6" descr="\\192.168.0.13\emlak$\10_Paylasim-Takip\00_INSAAT\02_TOWER\KATALOG_SUNUM\SIIRI_SON\006.jpg"/>
          <p:cNvPicPr>
            <a:picLocks noChangeAspect="1" noChangeArrowheads="1"/>
          </p:cNvPicPr>
          <p:nvPr/>
        </p:nvPicPr>
        <p:blipFill>
          <a:blip r:embed="rId3" cstate="print"/>
          <a:srcRect/>
          <a:stretch>
            <a:fillRect/>
          </a:stretch>
        </p:blipFill>
        <p:spPr bwMode="auto">
          <a:xfrm>
            <a:off x="1" y="4242312"/>
            <a:ext cx="4067944" cy="261568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764703"/>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5" name="Picture 8" descr="\\192.168.0.13\emlak$\10_Paylasim-Takip\00_INSAAT\02_TOWER\KATALOG_SUNUM\SIIRI_SON\DSC_0264.jpg"/>
          <p:cNvPicPr>
            <a:picLocks noChangeAspect="1" noChangeArrowheads="1"/>
          </p:cNvPicPr>
          <p:nvPr/>
        </p:nvPicPr>
        <p:blipFill>
          <a:blip r:embed="rId4" cstate="print"/>
          <a:srcRect/>
          <a:stretch>
            <a:fillRect/>
          </a:stretch>
        </p:blipFill>
        <p:spPr bwMode="auto">
          <a:xfrm>
            <a:off x="0" y="332656"/>
            <a:ext cx="9252718" cy="612842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764703"/>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6" name="Picture 7" descr="\\192.168.0.13\emlak$\10_Paylasim-Takip\00_INSAAT\02_TOWER\KATALOG_SUNUM\SIIRI_SON\DSC_0257.jpg"/>
          <p:cNvPicPr>
            <a:picLocks noChangeAspect="1" noChangeArrowheads="1"/>
          </p:cNvPicPr>
          <p:nvPr/>
        </p:nvPicPr>
        <p:blipFill>
          <a:blip r:embed="rId4" cstate="print"/>
          <a:srcRect/>
          <a:stretch>
            <a:fillRect/>
          </a:stretch>
        </p:blipFill>
        <p:spPr bwMode="auto">
          <a:xfrm>
            <a:off x="0" y="332657"/>
            <a:ext cx="9144000" cy="620043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1340767"/>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4" name="Picture 5" descr="\\192.168.0.13\emlak$\10_Paylasim-Takip\00_INSAAT\02_TOWER\KATALOG_SUNUM\SIIRI_SON\005.jpg"/>
          <p:cNvPicPr>
            <a:picLocks noChangeAspect="1" noChangeArrowheads="1"/>
          </p:cNvPicPr>
          <p:nvPr/>
        </p:nvPicPr>
        <p:blipFill>
          <a:blip r:embed="rId4" cstate="print"/>
          <a:srcRect/>
          <a:stretch>
            <a:fillRect/>
          </a:stretch>
        </p:blipFill>
        <p:spPr bwMode="auto">
          <a:xfrm>
            <a:off x="0" y="548680"/>
            <a:ext cx="9144000" cy="587959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1340767"/>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4" name="Picture 2" descr="\\192.168.0.13\emlak$\10_Paylasim-Takip\00_INSAAT\02_TOWER\KATALOG_SUNUM\SIIRI_SON\001.jpg"/>
          <p:cNvPicPr>
            <a:picLocks noChangeAspect="1" noChangeArrowheads="1"/>
          </p:cNvPicPr>
          <p:nvPr/>
        </p:nvPicPr>
        <p:blipFill>
          <a:blip r:embed="rId4" cstate="print"/>
          <a:srcRect/>
          <a:stretch>
            <a:fillRect/>
          </a:stretch>
        </p:blipFill>
        <p:spPr bwMode="auto">
          <a:xfrm>
            <a:off x="0" y="548680"/>
            <a:ext cx="9144000" cy="604867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7 Resim" descr="kapak.png"/>
          <p:cNvPicPr>
            <a:picLocks noChangeAspect="1"/>
          </p:cNvPicPr>
          <p:nvPr/>
        </p:nvPicPr>
        <p:blipFill>
          <a:blip r:embed="rId2" cstate="print"/>
          <a:srcRect/>
          <a:stretch>
            <a:fillRect/>
          </a:stretch>
        </p:blipFill>
        <p:spPr bwMode="auto">
          <a:xfrm>
            <a:off x="1" y="1"/>
            <a:ext cx="9143999" cy="764703"/>
          </a:xfrm>
          <a:prstGeom prst="rect">
            <a:avLst/>
          </a:prstGeom>
          <a:noFill/>
          <a:ln w="9525">
            <a:noFill/>
            <a:miter lim="800000"/>
            <a:headEnd/>
            <a:tailEnd/>
          </a:ln>
        </p:spPr>
      </p:pic>
      <p:pic>
        <p:nvPicPr>
          <p:cNvPr id="16388" name="7 Resim" descr="kapak.png"/>
          <p:cNvPicPr>
            <a:picLocks noChangeAspect="1"/>
          </p:cNvPicPr>
          <p:nvPr/>
        </p:nvPicPr>
        <p:blipFill>
          <a:blip r:embed="rId3" cstate="print"/>
          <a:srcRect/>
          <a:stretch>
            <a:fillRect/>
          </a:stretch>
        </p:blipFill>
        <p:spPr bwMode="auto">
          <a:xfrm>
            <a:off x="0" y="5949280"/>
            <a:ext cx="9144000" cy="908721"/>
          </a:xfrm>
          <a:prstGeom prst="rect">
            <a:avLst/>
          </a:prstGeom>
          <a:noFill/>
          <a:ln w="9525">
            <a:noFill/>
            <a:miter lim="800000"/>
            <a:headEnd/>
            <a:tailEnd/>
          </a:ln>
        </p:spPr>
      </p:pic>
      <p:pic>
        <p:nvPicPr>
          <p:cNvPr id="5125" name="Picture 5" descr="\\192.168.0.13\954221$\0_SATIS PAZARLAMA_GUNCELL\02_INVESTMENT PROJECT\04_ELITE TOWER\Arsa Hava_Foto\07.07.2012\DSC_0227.JPG"/>
          <p:cNvPicPr>
            <a:picLocks noChangeAspect="1" noChangeArrowheads="1"/>
          </p:cNvPicPr>
          <p:nvPr/>
        </p:nvPicPr>
        <p:blipFill>
          <a:blip r:embed="rId4" cstate="print"/>
          <a:srcRect/>
          <a:stretch>
            <a:fillRect/>
          </a:stretch>
        </p:blipFill>
        <p:spPr bwMode="auto">
          <a:xfrm>
            <a:off x="0" y="404664"/>
            <a:ext cx="9144000" cy="6056377"/>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942</Words>
  <Application>Microsoft Office PowerPoint</Application>
  <PresentationFormat>Ekran Gösterisi (4:3)</PresentationFormat>
  <Paragraphs>187</Paragraphs>
  <Slides>27</Slides>
  <Notes>0</Notes>
  <HiddenSlides>0</HiddenSlides>
  <MMClips>0</MMClips>
  <ScaleCrop>false</ScaleCrop>
  <HeadingPairs>
    <vt:vector size="4" baseType="variant">
      <vt:variant>
        <vt:lpstr>Tema</vt:lpstr>
      </vt:variant>
      <vt:variant>
        <vt:i4>1</vt:i4>
      </vt:variant>
      <vt:variant>
        <vt:lpstr>Slayt Başlıkları</vt:lpstr>
      </vt:variant>
      <vt:variant>
        <vt:i4>27</vt:i4>
      </vt:variant>
    </vt:vector>
  </HeadingPairs>
  <TitlesOfParts>
    <vt:vector size="28"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    25th  Street is becoming the most beautiful and modern street of Alanya  During the presentation of the  special  Project for 25th Str., developed in association and with the support of the Municipality of Alanya, it was announced that this project would encompass street lighting, landscaping  of medians, public seating areas, 3 modern toilet cabins, renovation of 3 historical buildings, the opening of several tea houses and  new bus stops.   With this  new project and the  associated social enhancements described above, 25th street will become  an important and thriving hub of Alanya social life and one in which both locals and tourists alike can enjoy  the numerous facilities and amenities available. This will be particularly relevant in the evenings, when the street will  come alive and be at its most vibrant.    Во время представления специального проекта по развитию 25-ой улицы совместно с муниципалитетом г.   Алании, было объявлено о том, что в ходе работ будет  улучшено  освещение улицы, произведено благоустройство и озеленение разделительной полосы проезжей части. В зоне отдыха планируется разместить скамейки.  Помимо этого  запланирована  реставрация 3 зданий, имеющих историческую ценность, открыты чайные дома, а также установлены новые автобусные остановки. Кроме того, планируется установить 3 общественных туалета.  В связи с новым проектом по модернизации 25-ая улица станет центром социальной жизни Алании, где жители и туристы смогут пользоваться развитой инфраструктурой.  Особенную популярность   улица приобретет  в вечерние часы.   "25.cadde  Alanya'nın en güzel ve en modern caddesi  olacak ‘’   Alanya Belediyesinin katkıları ile , 25. Cadde'ye özel hazırlanan proje tanıtımında  ; orta refüj, ışıklandırma, peyzaj ve oturma grupları caddeye kazandırılacak  , 3 ayrı akıllı tuvalet  yapılacak ,  cadde üzerindeki 3 tarihi ev restore edilecek ,  çay evleri açılmasını sağlanacak  , Dolmuşların da yolcu indirip, bindirebileceği yeni noktalar belirlenecek   “25.caddede yeni düzenlemelerle insanların, alışverişini bu bölgede yapmasını sağlamak. Akşam evinden çıkan yerli ve yabancı konuklar, yürüyerek bu caddeyi baştan aşağı gezebilecek ve diledikleri yerde yemeklerini yiyebilecekler, istedikleri işletmeden alışverişlerini yapacaklar. Böylelikle hem caddede bir hareketlilik yaşanacak, hem de esnaf ve  Alanya’da yaşayanlar ve Turistleri buluşturma noktası  olacak.    </vt:lpstr>
      <vt:lpstr>Slayt 20</vt:lpstr>
      <vt:lpstr>Slayt 21</vt:lpstr>
      <vt:lpstr>Slayt 22</vt:lpstr>
      <vt:lpstr>Slayt 23</vt:lpstr>
      <vt:lpstr>Slayt 24</vt:lpstr>
      <vt:lpstr>Slayt 25</vt:lpstr>
      <vt:lpstr>Slayt 26</vt:lpstr>
      <vt:lpstr>Slayt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erhan dogan</dc:creator>
  <cp:lastModifiedBy>necmic</cp:lastModifiedBy>
  <cp:revision>25</cp:revision>
  <dcterms:created xsi:type="dcterms:W3CDTF">2012-07-05T20:15:56Z</dcterms:created>
  <dcterms:modified xsi:type="dcterms:W3CDTF">2012-07-14T06:24:37Z</dcterms:modified>
</cp:coreProperties>
</file>